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277" r:id="rId1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315D"/>
    <a:srgbClr val="20ADB0"/>
    <a:srgbClr val="B92573"/>
    <a:srgbClr val="E9F8BA"/>
    <a:srgbClr val="689BA0"/>
    <a:srgbClr val="3E867F"/>
    <a:srgbClr val="DBF5E1"/>
    <a:srgbClr val="70BDD2"/>
    <a:srgbClr val="FED0F7"/>
    <a:srgbClr val="7F35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457298-AD6A-4519-9C07-A0D4BA56CDFA}" v="16" dt="2020-09-10T13:47:26.369"/>
    <p1510:client id="{C427DD20-3010-46B9-8D2F-2FD1B8703426}" v="17" dt="2020-09-11T13:14:16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2220CC-95A1-433B-BED6-96EC8AD419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3449C-4D47-4515-921B-45ADAE254A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CFDF3BD-3CE8-46C5-A84A-029DE4513652}" type="datetimeFigureOut">
              <a:rPr lang="en-GB"/>
              <a:pPr>
                <a:defRPr/>
              </a:pPr>
              <a:t>11/09/2020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9F2BA-1D5E-4C0B-8BB3-CE9E5B7D9D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30AA6-BCAA-49F7-B3F3-AD5B6670AA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6CE104-C61F-4F40-B873-DB71C0CAA0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3A24DB-42FE-4D7C-A4AF-5F020EBBD8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58879-0F69-4B4E-ADD1-F18D2EFE5B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201C0A-B5F1-4456-A0A1-B5F9A1083FD0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6CC334D-E4C7-48EA-8838-E749356AA5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DE8E4EF-F99B-41AD-AD56-07532B803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2AF2E-6304-44DB-A133-D75E6DF7BE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7DCCE-D662-4A78-B417-91F278438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09E96F-1223-469E-B999-93A6CBC626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D90E7-C4D5-4052-AE9C-39F87A2E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C7A80-A555-4107-82E4-EA9A0CB2003F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443E-DDF2-44B2-82E9-2D8B9019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1B81C-E8EC-4B7B-B312-D52A1E29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58CE-5A19-4C3A-A435-9B691C376F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957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7C843-960B-4C9F-BEA8-F437653C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B277-873C-44E8-B110-ECF4A950318A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3A2FF-81BE-40C1-9B8D-1E444FE8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AAE66-4135-40AE-B778-789B4BC5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3C4B-6E97-4E95-9A81-69AE2B4C47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863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C89A-0016-4B17-80E5-5FD7C098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26C41-B676-42F5-BD05-4346F2BA02D6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5D7E6-31C9-4ED4-B721-F6160970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6BA2A-253A-45A6-A900-469007D9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1E6AB-D2FA-4699-B299-874411951B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934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DCDE8-2890-4700-A30F-DF8AB17C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F91B1-005D-4A8B-8C0A-C75A8241753D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693C7-5A70-40F5-98DE-4C2F7C91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08697-20DB-4929-B437-F3B0DB9D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74E81-3799-420B-AD14-E01FDD6150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984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F940-91DB-4A9F-90CD-1AD817FA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E4E4-F156-4294-95BE-431B8A20BC3E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75EF8-30B7-4B4E-A8A7-17A1FA58D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29288-D79F-4AB0-AF6E-19148E74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E95EE-D4DB-4DCF-8C96-7746CA1A88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312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55FAE7-20B8-4CDE-AC83-CA862FB3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21E79-B196-4A4B-B3AF-17E5EC7260E7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50599D-4C5B-43CD-A811-981133A9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10FCAA-AB56-41C4-8B2D-E6FB9400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94DB-27ED-485F-A6FA-33989898A3F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460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C85653-6455-4CD3-A78B-FCEE6659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AD6E8-EB03-42EC-8AA3-F4D7E67BB658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10342F-4350-47A1-9E68-44251EA0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F2587A-54E4-40E9-8308-192574B5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79F34-1B3B-45E9-A72A-F43B9C6604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083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ABCD7FE-8CC6-40E2-A391-5BA5CA205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F058-80F0-46B3-A6AD-591C99E7F0C2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B38AFA-69F2-4BE1-9EEB-528C3A1A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8C0888-DB83-4E47-B321-A416749B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3316-A9EE-4C74-8CF2-E1FA9EDDB4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570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D82DAAF-E865-4262-B85A-0A684135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4D0F6-F3A6-478F-ACD1-C9A3511436DF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62B116-8F10-4BB4-B43A-D57FCABA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249027-8BD2-4D27-85E0-7DBEB417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0C027-5504-49AE-9E3C-F6634E9541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139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4ACAF-3E08-4615-84F2-97A45D92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B035-5F4F-47BA-B650-BF577F0D8E68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ECAE32-F75F-4B79-9710-F53341DF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831B4D-12B7-4870-B83D-343C88AE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F4E9C-9BCB-48BE-84C8-5E0EC14F46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244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81998-84AF-4927-9658-7CD258019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B94B1-882F-4967-ACF9-200A521FE2E9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195D99-44B5-4BC0-953F-93CC4904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AB472E-859D-4D1E-9843-95136188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F58E4-9860-41BB-8F61-EAF352B4C7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442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57E037D-82CB-482A-B430-0A7D5F9B75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356D36-968C-42A4-A439-52E5FDC2AE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CC1FA-A48B-4EC7-B25D-D0EF4F255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312075-942B-447A-823F-D558CBA56F5D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27E64-DA81-4631-A35C-C56437354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A3D-1DE7-4FF4-A32D-E61E1D49B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FCC528-6288-4B4B-A972-D5F08D3F27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08B5B5-A9EE-4703-B50A-D4885755BAEF}"/>
              </a:ext>
            </a:extLst>
          </p:cNvPr>
          <p:cNvSpPr/>
          <p:nvPr/>
        </p:nvSpPr>
        <p:spPr>
          <a:xfrm>
            <a:off x="0" y="0"/>
            <a:ext cx="1907704" cy="119675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dirty="0"/>
              <a:t>Geog </a:t>
            </a:r>
          </a:p>
          <a:p>
            <a:pPr algn="r"/>
            <a:r>
              <a:rPr lang="en-US" sz="2000" dirty="0"/>
              <a:t>your memory</a:t>
            </a:r>
            <a:endParaRPr lang="en-GB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D83CAD-7B92-4426-A03E-2EC880DE468B}"/>
              </a:ext>
            </a:extLst>
          </p:cNvPr>
          <p:cNvSpPr/>
          <p:nvPr/>
        </p:nvSpPr>
        <p:spPr>
          <a:xfrm>
            <a:off x="1907704" y="0"/>
            <a:ext cx="7236296" cy="1196752"/>
          </a:xfrm>
          <a:prstGeom prst="rect">
            <a:avLst/>
          </a:prstGeom>
          <a:solidFill>
            <a:srgbClr val="E9F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E867F"/>
                </a:solidFill>
              </a:rPr>
              <a:t>How much can you remember from last time?</a:t>
            </a:r>
            <a:endParaRPr lang="en-GB" sz="2800" dirty="0">
              <a:solidFill>
                <a:srgbClr val="3E867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A9E935-1F46-458C-B5E5-6F10906C5BC4}"/>
              </a:ext>
            </a:extLst>
          </p:cNvPr>
          <p:cNvSpPr/>
          <p:nvPr/>
        </p:nvSpPr>
        <p:spPr>
          <a:xfrm>
            <a:off x="5966774" y="1484784"/>
            <a:ext cx="2561712" cy="8251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0ADB0"/>
                </a:solidFill>
              </a:rPr>
              <a:t>What are the different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land uses </a:t>
            </a:r>
            <a:r>
              <a:rPr lang="en-US" sz="1600" dirty="0">
                <a:solidFill>
                  <a:srgbClr val="20ADB0"/>
                </a:solidFill>
              </a:rPr>
              <a:t>within the Broads?</a:t>
            </a:r>
            <a:endParaRPr lang="en-GB" sz="1200" dirty="0">
              <a:solidFill>
                <a:srgbClr val="20ADB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BFB932-88A3-44CE-98BB-798CCA02A31E}"/>
              </a:ext>
            </a:extLst>
          </p:cNvPr>
          <p:cNvSpPr/>
          <p:nvPr/>
        </p:nvSpPr>
        <p:spPr>
          <a:xfrm>
            <a:off x="5953946" y="2473435"/>
            <a:ext cx="2574540" cy="8251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How many Broads </a:t>
            </a:r>
            <a:r>
              <a:rPr lang="en-US" dirty="0">
                <a:solidFill>
                  <a:srgbClr val="20ADB0"/>
                </a:solidFill>
              </a:rPr>
              <a:t>are there?</a:t>
            </a:r>
            <a:endParaRPr lang="en-GB" dirty="0">
              <a:solidFill>
                <a:srgbClr val="20ADB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0B6E03-0E8C-4B5B-B4CF-046595CB8048}"/>
              </a:ext>
            </a:extLst>
          </p:cNvPr>
          <p:cNvSpPr/>
          <p:nvPr/>
        </p:nvSpPr>
        <p:spPr>
          <a:xfrm>
            <a:off x="5966774" y="3462086"/>
            <a:ext cx="2561712" cy="825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20ADB0"/>
                </a:solidFill>
              </a:rPr>
              <a:t>What makes a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good annotation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?</a:t>
            </a:r>
            <a:endParaRPr lang="en-GB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252C22-6A0A-4424-9A31-FB0E0E6D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4456" r="17713" b="22193"/>
          <a:stretch/>
        </p:blipFill>
        <p:spPr>
          <a:xfrm>
            <a:off x="395536" y="1425435"/>
            <a:ext cx="5134281" cy="344372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21C4E5-371F-427F-ABB6-07DF2754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6126"/>
            <a:ext cx="169168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8162CF1-8EEC-470D-B317-B90C263CC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08" y="5096126"/>
            <a:ext cx="1910105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6FE1B1F-CC1F-416D-A78F-B9532ACB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25" y="5096126"/>
            <a:ext cx="1906615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C91406-97BA-4DDB-B8DC-6933BF71781A}"/>
              </a:ext>
            </a:extLst>
          </p:cNvPr>
          <p:cNvSpPr/>
          <p:nvPr/>
        </p:nvSpPr>
        <p:spPr>
          <a:xfrm>
            <a:off x="0" y="6453336"/>
            <a:ext cx="6407696" cy="404664"/>
          </a:xfrm>
          <a:prstGeom prst="rect">
            <a:avLst/>
          </a:prstGeom>
          <a:solidFill>
            <a:srgbClr val="DBF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AE35BF0-230C-42AB-A74B-D74D501F6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7" y="6496490"/>
            <a:ext cx="952411" cy="332656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12D059-7862-4146-8CFB-4B19C4846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28" y="6448776"/>
            <a:ext cx="1059128" cy="404664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2F89D87-EBD9-4762-8543-2871B9D69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776"/>
            <a:ext cx="405651" cy="404664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A00AE2A-BB74-40B8-88DE-5F924C0460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39" y="6481570"/>
            <a:ext cx="371070" cy="3475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271B9B-3C17-4768-9539-F4DD4199D170}"/>
              </a:ext>
            </a:extLst>
          </p:cNvPr>
          <p:cNvSpPr txBox="1"/>
          <p:nvPr/>
        </p:nvSpPr>
        <p:spPr>
          <a:xfrm>
            <a:off x="3090317" y="6632321"/>
            <a:ext cx="3272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n-lt"/>
              </a:rPr>
              <a:t>Educational resource partner providers</a:t>
            </a:r>
            <a:endParaRPr lang="en-GB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92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5"/>
    </mc:Choice>
    <mc:Fallback xmlns="">
      <p:transition spd="slow" advTm="88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D13C44-7113-4E1F-99E6-F12B6700AB40}"/>
              </a:ext>
            </a:extLst>
          </p:cNvPr>
          <p:cNvSpPr/>
          <p:nvPr/>
        </p:nvSpPr>
        <p:spPr>
          <a:xfrm>
            <a:off x="6300192" y="534124"/>
            <a:ext cx="2843808" cy="792088"/>
          </a:xfrm>
          <a:prstGeom prst="rect">
            <a:avLst/>
          </a:prstGeom>
          <a:solidFill>
            <a:srgbClr val="B925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Step 3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057A4-C717-40AB-97BB-3809ED1DE61A}"/>
              </a:ext>
            </a:extLst>
          </p:cNvPr>
          <p:cNvSpPr txBox="1"/>
          <p:nvPr/>
        </p:nvSpPr>
        <p:spPr>
          <a:xfrm>
            <a:off x="6378111" y="1580910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3315D"/>
                </a:solidFill>
              </a:rPr>
              <a:t>Now simply drag and drop your Excel file on to the map…</a:t>
            </a:r>
            <a:endParaRPr lang="en-GB" sz="2400" dirty="0">
              <a:solidFill>
                <a:srgbClr val="53315D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5BC7BD-72A0-4BD8-B5D2-68C10B3207F6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Mapping boat data in the Broads using GIS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E3055E-AA8F-444F-A4D2-52182830A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89030"/>
            <a:ext cx="4392487" cy="28399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934730-2660-4129-95E2-7B57518C8E36}"/>
              </a:ext>
            </a:extLst>
          </p:cNvPr>
          <p:cNvCxnSpPr>
            <a:cxnSpLocks/>
          </p:cNvCxnSpPr>
          <p:nvPr/>
        </p:nvCxnSpPr>
        <p:spPr>
          <a:xfrm flipH="1">
            <a:off x="3851920" y="2286474"/>
            <a:ext cx="1629045" cy="206422"/>
          </a:xfrm>
          <a:prstGeom prst="straightConnector1">
            <a:avLst/>
          </a:prstGeom>
          <a:ln w="31750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9167144-45D1-4ABB-9EFC-895AFB5EF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388" y="1854375"/>
            <a:ext cx="743804" cy="940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4E15E3-DFCF-420C-89B8-98EF63BBE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931" y="2365740"/>
            <a:ext cx="258029" cy="32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A2A73-B1E4-494C-8A68-B6AC7929F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40" y="3661014"/>
            <a:ext cx="4392483" cy="28157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2F2AA0-1049-4A17-8452-CA82FAF0E4B2}"/>
              </a:ext>
            </a:extLst>
          </p:cNvPr>
          <p:cNvSpPr txBox="1"/>
          <p:nvPr/>
        </p:nvSpPr>
        <p:spPr>
          <a:xfrm>
            <a:off x="6383304" y="3501008"/>
            <a:ext cx="27363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3315D"/>
                </a:solidFill>
              </a:rPr>
              <a:t>Your data is now displayed </a:t>
            </a:r>
            <a:r>
              <a:rPr lang="en-US" sz="2000" b="1" dirty="0">
                <a:solidFill>
                  <a:srgbClr val="B92573"/>
                </a:solidFill>
              </a:rPr>
              <a:t>geospatially</a:t>
            </a:r>
            <a:r>
              <a:rPr lang="en-US" dirty="0">
                <a:solidFill>
                  <a:srgbClr val="53315D"/>
                </a:solidFill>
              </a:rPr>
              <a:t> – in the exact location it was gathered</a:t>
            </a:r>
            <a:endParaRPr lang="en-GB" dirty="0">
              <a:solidFill>
                <a:srgbClr val="53315D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805842-8898-49D6-9A6B-15A066EE4849}"/>
              </a:ext>
            </a:extLst>
          </p:cNvPr>
          <p:cNvCxnSpPr>
            <a:cxnSpLocks/>
          </p:cNvCxnSpPr>
          <p:nvPr/>
        </p:nvCxnSpPr>
        <p:spPr>
          <a:xfrm flipH="1">
            <a:off x="4283968" y="4149080"/>
            <a:ext cx="2094143" cy="583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777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56"/>
    </mc:Choice>
    <mc:Fallback xmlns="">
      <p:transition spd="slow" advTm="9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A652D2-D38A-439A-9DCC-5A44FFB93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599" y="3861048"/>
            <a:ext cx="4681387" cy="28803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FB6D3-2F4E-4E46-9DFB-1F14119BD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599" y="503798"/>
            <a:ext cx="5256584" cy="32406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6F7860-3BD7-4545-A5DD-96725CB06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9" y="465402"/>
            <a:ext cx="2177791" cy="45083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0A8E76-A2C8-44F1-91E8-D67F779CBD7A}"/>
              </a:ext>
            </a:extLst>
          </p:cNvPr>
          <p:cNvSpPr/>
          <p:nvPr/>
        </p:nvSpPr>
        <p:spPr>
          <a:xfrm>
            <a:off x="7850832" y="3212976"/>
            <a:ext cx="1293168" cy="1539552"/>
          </a:xfrm>
          <a:prstGeom prst="rect">
            <a:avLst/>
          </a:prstGeom>
          <a:solidFill>
            <a:srgbClr val="B925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Step 4</a:t>
            </a:r>
            <a:endParaRPr lang="en-GB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76470-BC72-48C7-B29F-4C6E16DD722B}"/>
              </a:ext>
            </a:extLst>
          </p:cNvPr>
          <p:cNvSpPr txBox="1"/>
          <p:nvPr/>
        </p:nvSpPr>
        <p:spPr>
          <a:xfrm>
            <a:off x="109107" y="5037248"/>
            <a:ext cx="2285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3315D"/>
                </a:solidFill>
              </a:rPr>
              <a:t>Explore the functions on the toolbar to display different data sets on a variety of basemaps and in different ways </a:t>
            </a:r>
            <a:endParaRPr lang="en-GB" sz="1600" dirty="0">
              <a:solidFill>
                <a:srgbClr val="53315D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2DE039-8652-4B77-A2C7-BC7AB92BD142}"/>
              </a:ext>
            </a:extLst>
          </p:cNvPr>
          <p:cNvCxnSpPr>
            <a:cxnSpLocks/>
          </p:cNvCxnSpPr>
          <p:nvPr/>
        </p:nvCxnSpPr>
        <p:spPr>
          <a:xfrm flipH="1" flipV="1">
            <a:off x="611560" y="1772817"/>
            <a:ext cx="860419" cy="3333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82D89B1-BB97-4A42-A8B0-A830467E8B77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Mapping boat data in the Broads using GIS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4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0"/>
    </mc:Choice>
    <mc:Fallback xmlns="">
      <p:transition spd="slow" advTm="28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93577-B745-446E-A9AB-4686DE9FEDDF}"/>
              </a:ext>
            </a:extLst>
          </p:cNvPr>
          <p:cNvSpPr/>
          <p:nvPr/>
        </p:nvSpPr>
        <p:spPr>
          <a:xfrm>
            <a:off x="0" y="439797"/>
            <a:ext cx="2736304" cy="792088"/>
          </a:xfrm>
          <a:prstGeom prst="rect">
            <a:avLst/>
          </a:prstGeom>
          <a:solidFill>
            <a:srgbClr val="B925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Step 5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82E30-38B7-4077-983F-1BBDFBFED5CB}"/>
              </a:ext>
            </a:extLst>
          </p:cNvPr>
          <p:cNvSpPr txBox="1"/>
          <p:nvPr/>
        </p:nvSpPr>
        <p:spPr>
          <a:xfrm>
            <a:off x="4572000" y="908720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3315D"/>
                </a:solidFill>
              </a:rPr>
              <a:t>Printscreen any one of your maps. </a:t>
            </a:r>
          </a:p>
          <a:p>
            <a:endParaRPr lang="en-US" sz="1050" dirty="0">
              <a:solidFill>
                <a:srgbClr val="5331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315D"/>
                </a:solidFill>
              </a:rPr>
              <a:t>Copy and paste into Word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315D"/>
                </a:solidFill>
              </a:rPr>
              <a:t>Crop the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315D"/>
                </a:solidFill>
              </a:rPr>
              <a:t>Add a title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315D"/>
                </a:solidFill>
              </a:rPr>
              <a:t>Analyse what your map shows</a:t>
            </a:r>
          </a:p>
          <a:p>
            <a:pPr lvl="1"/>
            <a:r>
              <a:rPr lang="en-GB" sz="1600" i="1" dirty="0">
                <a:solidFill>
                  <a:srgbClr val="20ADB0"/>
                </a:solidFill>
              </a:rPr>
              <a:t>You could use 4 boxes to cover: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i="1" dirty="0">
                <a:solidFill>
                  <a:srgbClr val="20ADB0"/>
                </a:solidFill>
              </a:rPr>
              <a:t>Most popular location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i="1" dirty="0">
                <a:solidFill>
                  <a:srgbClr val="20ADB0"/>
                </a:solidFill>
              </a:rPr>
              <a:t>least popular location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i="1" dirty="0">
                <a:solidFill>
                  <a:srgbClr val="20ADB0"/>
                </a:solidFill>
              </a:rPr>
              <a:t>Overall trend / pattern of your results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i="1" dirty="0">
                <a:solidFill>
                  <a:srgbClr val="20ADB0"/>
                </a:solidFill>
              </a:rPr>
              <a:t>How these results compare to the other vessel groups</a:t>
            </a:r>
            <a:endParaRPr lang="en-US" sz="1600" i="1" dirty="0">
              <a:solidFill>
                <a:srgbClr val="20ADB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331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315D"/>
                </a:solidFill>
              </a:rPr>
              <a:t>Print! </a:t>
            </a:r>
            <a:endParaRPr lang="en-GB" dirty="0">
              <a:solidFill>
                <a:srgbClr val="53315D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7B9406-2333-42FA-BDFB-858CDA307D33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Mapping boat data in the Broads using GIS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99CD1-A2BB-451B-A11B-5E354811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24111"/>
            <a:ext cx="3900748" cy="53732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6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97"/>
    </mc:Choice>
    <mc:Fallback xmlns="">
      <p:transition spd="slow" advTm="20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771EB85-92E9-4BBC-9C2F-B6793197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4"/>
            <a:ext cx="9144000" cy="684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AE3CA2-2975-4FAD-BCF7-DBA7F19B0192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 this lesson, we have:</a:t>
            </a:r>
            <a:endParaRPr lang="en-GB" dirty="0"/>
          </a:p>
        </p:txBody>
      </p:sp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F630BB09-14EA-4543-BF5C-0C87FE41C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911"/>
            <a:ext cx="1512168" cy="528154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2C9511-800D-434D-BE7C-EDFC63FAC21D}"/>
              </a:ext>
            </a:extLst>
          </p:cNvPr>
          <p:cNvSpPr/>
          <p:nvPr/>
        </p:nvSpPr>
        <p:spPr>
          <a:xfrm>
            <a:off x="179512" y="1916833"/>
            <a:ext cx="2444318" cy="432048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Challenge 1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DBBD52-14A9-49EA-AF22-37E8733F2CA2}"/>
              </a:ext>
            </a:extLst>
          </p:cNvPr>
          <p:cNvSpPr/>
          <p:nvPr/>
        </p:nvSpPr>
        <p:spPr>
          <a:xfrm>
            <a:off x="2836873" y="1916833"/>
            <a:ext cx="2376264" cy="432048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Challenge 2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57CF36-37A3-421E-9FFD-F957496286C5}"/>
              </a:ext>
            </a:extLst>
          </p:cNvPr>
          <p:cNvSpPr/>
          <p:nvPr/>
        </p:nvSpPr>
        <p:spPr>
          <a:xfrm>
            <a:off x="5500196" y="1916832"/>
            <a:ext cx="2376264" cy="432048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Challenge 3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B5032-B9AC-4286-8329-CBB7C05573A4}"/>
              </a:ext>
            </a:extLst>
          </p:cNvPr>
          <p:cNvSpPr/>
          <p:nvPr/>
        </p:nvSpPr>
        <p:spPr>
          <a:xfrm>
            <a:off x="179512" y="2348880"/>
            <a:ext cx="2444318" cy="1296144"/>
          </a:xfrm>
          <a:custGeom>
            <a:avLst/>
            <a:gdLst>
              <a:gd name="connsiteX0" fmla="*/ 0 w 2444318"/>
              <a:gd name="connsiteY0" fmla="*/ 0 h 1296144"/>
              <a:gd name="connsiteX1" fmla="*/ 415534 w 2444318"/>
              <a:gd name="connsiteY1" fmla="*/ 0 h 1296144"/>
              <a:gd name="connsiteX2" fmla="*/ 953284 w 2444318"/>
              <a:gd name="connsiteY2" fmla="*/ 0 h 1296144"/>
              <a:gd name="connsiteX3" fmla="*/ 1417704 w 2444318"/>
              <a:gd name="connsiteY3" fmla="*/ 0 h 1296144"/>
              <a:gd name="connsiteX4" fmla="*/ 1882125 w 2444318"/>
              <a:gd name="connsiteY4" fmla="*/ 0 h 1296144"/>
              <a:gd name="connsiteX5" fmla="*/ 2444318 w 2444318"/>
              <a:gd name="connsiteY5" fmla="*/ 0 h 1296144"/>
              <a:gd name="connsiteX6" fmla="*/ 2444318 w 2444318"/>
              <a:gd name="connsiteY6" fmla="*/ 419087 h 1296144"/>
              <a:gd name="connsiteX7" fmla="*/ 2444318 w 2444318"/>
              <a:gd name="connsiteY7" fmla="*/ 877057 h 1296144"/>
              <a:gd name="connsiteX8" fmla="*/ 2444318 w 2444318"/>
              <a:gd name="connsiteY8" fmla="*/ 1296144 h 1296144"/>
              <a:gd name="connsiteX9" fmla="*/ 1979898 w 2444318"/>
              <a:gd name="connsiteY9" fmla="*/ 1296144 h 1296144"/>
              <a:gd name="connsiteX10" fmla="*/ 1564364 w 2444318"/>
              <a:gd name="connsiteY10" fmla="*/ 1296144 h 1296144"/>
              <a:gd name="connsiteX11" fmla="*/ 1026614 w 2444318"/>
              <a:gd name="connsiteY11" fmla="*/ 1296144 h 1296144"/>
              <a:gd name="connsiteX12" fmla="*/ 586636 w 2444318"/>
              <a:gd name="connsiteY12" fmla="*/ 1296144 h 1296144"/>
              <a:gd name="connsiteX13" fmla="*/ 0 w 2444318"/>
              <a:gd name="connsiteY13" fmla="*/ 1296144 h 1296144"/>
              <a:gd name="connsiteX14" fmla="*/ 0 w 2444318"/>
              <a:gd name="connsiteY14" fmla="*/ 877057 h 1296144"/>
              <a:gd name="connsiteX15" fmla="*/ 0 w 2444318"/>
              <a:gd name="connsiteY15" fmla="*/ 419087 h 1296144"/>
              <a:gd name="connsiteX16" fmla="*/ 0 w 2444318"/>
              <a:gd name="connsiteY16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44318" h="1296144" fill="none" extrusionOk="0">
                <a:moveTo>
                  <a:pt x="0" y="0"/>
                </a:moveTo>
                <a:cubicBezTo>
                  <a:pt x="194272" y="-32150"/>
                  <a:pt x="248028" y="6947"/>
                  <a:pt x="415534" y="0"/>
                </a:cubicBezTo>
                <a:cubicBezTo>
                  <a:pt x="583040" y="-6947"/>
                  <a:pt x="797829" y="25666"/>
                  <a:pt x="953284" y="0"/>
                </a:cubicBezTo>
                <a:cubicBezTo>
                  <a:pt x="1108739" y="-25666"/>
                  <a:pt x="1283248" y="53169"/>
                  <a:pt x="1417704" y="0"/>
                </a:cubicBezTo>
                <a:cubicBezTo>
                  <a:pt x="1552160" y="-53169"/>
                  <a:pt x="1664334" y="32518"/>
                  <a:pt x="1882125" y="0"/>
                </a:cubicBezTo>
                <a:cubicBezTo>
                  <a:pt x="2099916" y="-32518"/>
                  <a:pt x="2185561" y="18311"/>
                  <a:pt x="2444318" y="0"/>
                </a:cubicBezTo>
                <a:cubicBezTo>
                  <a:pt x="2493832" y="203641"/>
                  <a:pt x="2432376" y="227677"/>
                  <a:pt x="2444318" y="419087"/>
                </a:cubicBezTo>
                <a:cubicBezTo>
                  <a:pt x="2456260" y="610497"/>
                  <a:pt x="2419688" y="648423"/>
                  <a:pt x="2444318" y="877057"/>
                </a:cubicBezTo>
                <a:cubicBezTo>
                  <a:pt x="2468948" y="1105691"/>
                  <a:pt x="2409164" y="1209459"/>
                  <a:pt x="2444318" y="1296144"/>
                </a:cubicBezTo>
                <a:cubicBezTo>
                  <a:pt x="2314379" y="1342958"/>
                  <a:pt x="2103646" y="1267651"/>
                  <a:pt x="1979898" y="1296144"/>
                </a:cubicBezTo>
                <a:cubicBezTo>
                  <a:pt x="1856150" y="1324637"/>
                  <a:pt x="1729306" y="1269317"/>
                  <a:pt x="1564364" y="1296144"/>
                </a:cubicBezTo>
                <a:cubicBezTo>
                  <a:pt x="1399422" y="1322971"/>
                  <a:pt x="1204290" y="1272761"/>
                  <a:pt x="1026614" y="1296144"/>
                </a:cubicBezTo>
                <a:cubicBezTo>
                  <a:pt x="848938" y="1319527"/>
                  <a:pt x="777937" y="1253700"/>
                  <a:pt x="586636" y="1296144"/>
                </a:cubicBezTo>
                <a:cubicBezTo>
                  <a:pt x="395335" y="1338588"/>
                  <a:pt x="259323" y="1261594"/>
                  <a:pt x="0" y="1296144"/>
                </a:cubicBezTo>
                <a:cubicBezTo>
                  <a:pt x="-45520" y="1092880"/>
                  <a:pt x="8947" y="1027653"/>
                  <a:pt x="0" y="877057"/>
                </a:cubicBezTo>
                <a:cubicBezTo>
                  <a:pt x="-8947" y="726461"/>
                  <a:pt x="46349" y="524198"/>
                  <a:pt x="0" y="419087"/>
                </a:cubicBezTo>
                <a:cubicBezTo>
                  <a:pt x="-46349" y="313976"/>
                  <a:pt x="24781" y="167226"/>
                  <a:pt x="0" y="0"/>
                </a:cubicBezTo>
                <a:close/>
              </a:path>
              <a:path w="2444318" h="1296144" stroke="0" extrusionOk="0">
                <a:moveTo>
                  <a:pt x="0" y="0"/>
                </a:moveTo>
                <a:cubicBezTo>
                  <a:pt x="191774" y="-57406"/>
                  <a:pt x="391779" y="3163"/>
                  <a:pt x="513307" y="0"/>
                </a:cubicBezTo>
                <a:cubicBezTo>
                  <a:pt x="634835" y="-3163"/>
                  <a:pt x="739636" y="40624"/>
                  <a:pt x="953284" y="0"/>
                </a:cubicBezTo>
                <a:cubicBezTo>
                  <a:pt x="1166932" y="-40624"/>
                  <a:pt x="1347007" y="46539"/>
                  <a:pt x="1491034" y="0"/>
                </a:cubicBezTo>
                <a:cubicBezTo>
                  <a:pt x="1635061" y="-46539"/>
                  <a:pt x="1797566" y="46251"/>
                  <a:pt x="1906568" y="0"/>
                </a:cubicBezTo>
                <a:cubicBezTo>
                  <a:pt x="2015570" y="-46251"/>
                  <a:pt x="2219350" y="27361"/>
                  <a:pt x="2444318" y="0"/>
                </a:cubicBezTo>
                <a:cubicBezTo>
                  <a:pt x="2491826" y="140760"/>
                  <a:pt x="2406505" y="351717"/>
                  <a:pt x="2444318" y="445009"/>
                </a:cubicBezTo>
                <a:cubicBezTo>
                  <a:pt x="2482131" y="538301"/>
                  <a:pt x="2430026" y="692140"/>
                  <a:pt x="2444318" y="851135"/>
                </a:cubicBezTo>
                <a:cubicBezTo>
                  <a:pt x="2458610" y="1010130"/>
                  <a:pt x="2423934" y="1111928"/>
                  <a:pt x="2444318" y="1296144"/>
                </a:cubicBezTo>
                <a:cubicBezTo>
                  <a:pt x="2299881" y="1354113"/>
                  <a:pt x="2057963" y="1270102"/>
                  <a:pt x="1931011" y="1296144"/>
                </a:cubicBezTo>
                <a:cubicBezTo>
                  <a:pt x="1804059" y="1322186"/>
                  <a:pt x="1609342" y="1261884"/>
                  <a:pt x="1442148" y="1296144"/>
                </a:cubicBezTo>
                <a:cubicBezTo>
                  <a:pt x="1274954" y="1330404"/>
                  <a:pt x="1193227" y="1256741"/>
                  <a:pt x="1026614" y="1296144"/>
                </a:cubicBezTo>
                <a:cubicBezTo>
                  <a:pt x="860001" y="1335547"/>
                  <a:pt x="716260" y="1255722"/>
                  <a:pt x="611079" y="1296144"/>
                </a:cubicBezTo>
                <a:cubicBezTo>
                  <a:pt x="505899" y="1336566"/>
                  <a:pt x="239135" y="1279953"/>
                  <a:pt x="0" y="1296144"/>
                </a:cubicBezTo>
                <a:cubicBezTo>
                  <a:pt x="-45756" y="1198288"/>
                  <a:pt x="28643" y="968163"/>
                  <a:pt x="0" y="838173"/>
                </a:cubicBezTo>
                <a:cubicBezTo>
                  <a:pt x="-28643" y="708183"/>
                  <a:pt x="27417" y="626040"/>
                  <a:pt x="0" y="432048"/>
                </a:cubicBezTo>
                <a:cubicBezTo>
                  <a:pt x="-27417" y="238057"/>
                  <a:pt x="23123" y="125168"/>
                  <a:pt x="0" y="0"/>
                </a:cubicBezTo>
                <a:close/>
              </a:path>
            </a:pathLst>
          </a:custGeom>
          <a:solidFill>
            <a:srgbClr val="20ADB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How many tourists does the Broads normally receive each year and how much do they spend?</a:t>
            </a:r>
            <a:endParaRPr lang="en-GB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CBA41-688F-4CFB-ABF6-8A77E11E95D7}"/>
              </a:ext>
            </a:extLst>
          </p:cNvPr>
          <p:cNvSpPr/>
          <p:nvPr/>
        </p:nvSpPr>
        <p:spPr>
          <a:xfrm>
            <a:off x="2836873" y="2328342"/>
            <a:ext cx="2376264" cy="1296144"/>
          </a:xfrm>
          <a:custGeom>
            <a:avLst/>
            <a:gdLst>
              <a:gd name="connsiteX0" fmla="*/ 0 w 2376264"/>
              <a:gd name="connsiteY0" fmla="*/ 0 h 1296144"/>
              <a:gd name="connsiteX1" fmla="*/ 546541 w 2376264"/>
              <a:gd name="connsiteY1" fmla="*/ 0 h 1296144"/>
              <a:gd name="connsiteX2" fmla="*/ 1164369 w 2376264"/>
              <a:gd name="connsiteY2" fmla="*/ 0 h 1296144"/>
              <a:gd name="connsiteX3" fmla="*/ 1805961 w 2376264"/>
              <a:gd name="connsiteY3" fmla="*/ 0 h 1296144"/>
              <a:gd name="connsiteX4" fmla="*/ 2376264 w 2376264"/>
              <a:gd name="connsiteY4" fmla="*/ 0 h 1296144"/>
              <a:gd name="connsiteX5" fmla="*/ 2376264 w 2376264"/>
              <a:gd name="connsiteY5" fmla="*/ 419087 h 1296144"/>
              <a:gd name="connsiteX6" fmla="*/ 2376264 w 2376264"/>
              <a:gd name="connsiteY6" fmla="*/ 864096 h 1296144"/>
              <a:gd name="connsiteX7" fmla="*/ 2376264 w 2376264"/>
              <a:gd name="connsiteY7" fmla="*/ 1296144 h 1296144"/>
              <a:gd name="connsiteX8" fmla="*/ 1829723 w 2376264"/>
              <a:gd name="connsiteY8" fmla="*/ 1296144 h 1296144"/>
              <a:gd name="connsiteX9" fmla="*/ 1211895 w 2376264"/>
              <a:gd name="connsiteY9" fmla="*/ 1296144 h 1296144"/>
              <a:gd name="connsiteX10" fmla="*/ 617829 w 2376264"/>
              <a:gd name="connsiteY10" fmla="*/ 1296144 h 1296144"/>
              <a:gd name="connsiteX11" fmla="*/ 0 w 2376264"/>
              <a:gd name="connsiteY11" fmla="*/ 1296144 h 1296144"/>
              <a:gd name="connsiteX12" fmla="*/ 0 w 2376264"/>
              <a:gd name="connsiteY12" fmla="*/ 902980 h 1296144"/>
              <a:gd name="connsiteX13" fmla="*/ 0 w 2376264"/>
              <a:gd name="connsiteY13" fmla="*/ 496855 h 1296144"/>
              <a:gd name="connsiteX14" fmla="*/ 0 w 2376264"/>
              <a:gd name="connsiteY14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6264" h="1296144" fill="none" extrusionOk="0">
                <a:moveTo>
                  <a:pt x="0" y="0"/>
                </a:moveTo>
                <a:cubicBezTo>
                  <a:pt x="207681" y="-9446"/>
                  <a:pt x="285509" y="23819"/>
                  <a:pt x="546541" y="0"/>
                </a:cubicBezTo>
                <a:cubicBezTo>
                  <a:pt x="807573" y="-23819"/>
                  <a:pt x="867141" y="27844"/>
                  <a:pt x="1164369" y="0"/>
                </a:cubicBezTo>
                <a:cubicBezTo>
                  <a:pt x="1461597" y="-27844"/>
                  <a:pt x="1503542" y="53772"/>
                  <a:pt x="1805961" y="0"/>
                </a:cubicBezTo>
                <a:cubicBezTo>
                  <a:pt x="2108380" y="-53772"/>
                  <a:pt x="2149719" y="28839"/>
                  <a:pt x="2376264" y="0"/>
                </a:cubicBezTo>
                <a:cubicBezTo>
                  <a:pt x="2393702" y="168012"/>
                  <a:pt x="2364655" y="230458"/>
                  <a:pt x="2376264" y="419087"/>
                </a:cubicBezTo>
                <a:cubicBezTo>
                  <a:pt x="2387873" y="607716"/>
                  <a:pt x="2335596" y="711663"/>
                  <a:pt x="2376264" y="864096"/>
                </a:cubicBezTo>
                <a:cubicBezTo>
                  <a:pt x="2416932" y="1016529"/>
                  <a:pt x="2375892" y="1107772"/>
                  <a:pt x="2376264" y="1296144"/>
                </a:cubicBezTo>
                <a:cubicBezTo>
                  <a:pt x="2198350" y="1333288"/>
                  <a:pt x="2033762" y="1252894"/>
                  <a:pt x="1829723" y="1296144"/>
                </a:cubicBezTo>
                <a:cubicBezTo>
                  <a:pt x="1625684" y="1339394"/>
                  <a:pt x="1362510" y="1225035"/>
                  <a:pt x="1211895" y="1296144"/>
                </a:cubicBezTo>
                <a:cubicBezTo>
                  <a:pt x="1061280" y="1367253"/>
                  <a:pt x="888694" y="1289305"/>
                  <a:pt x="617829" y="1296144"/>
                </a:cubicBezTo>
                <a:cubicBezTo>
                  <a:pt x="346964" y="1302983"/>
                  <a:pt x="224182" y="1288114"/>
                  <a:pt x="0" y="1296144"/>
                </a:cubicBezTo>
                <a:cubicBezTo>
                  <a:pt x="-25045" y="1167811"/>
                  <a:pt x="39837" y="1053214"/>
                  <a:pt x="0" y="902980"/>
                </a:cubicBezTo>
                <a:cubicBezTo>
                  <a:pt x="-39837" y="752746"/>
                  <a:pt x="45164" y="684913"/>
                  <a:pt x="0" y="496855"/>
                </a:cubicBezTo>
                <a:cubicBezTo>
                  <a:pt x="-45164" y="308797"/>
                  <a:pt x="17654" y="174767"/>
                  <a:pt x="0" y="0"/>
                </a:cubicBezTo>
                <a:close/>
              </a:path>
              <a:path w="2376264" h="1296144" stroke="0" extrusionOk="0">
                <a:moveTo>
                  <a:pt x="0" y="0"/>
                </a:moveTo>
                <a:cubicBezTo>
                  <a:pt x="251698" y="-43609"/>
                  <a:pt x="341276" y="2249"/>
                  <a:pt x="617829" y="0"/>
                </a:cubicBezTo>
                <a:cubicBezTo>
                  <a:pt x="894382" y="-2249"/>
                  <a:pt x="904631" y="50937"/>
                  <a:pt x="1164369" y="0"/>
                </a:cubicBezTo>
                <a:cubicBezTo>
                  <a:pt x="1424107" y="-50937"/>
                  <a:pt x="1647851" y="31276"/>
                  <a:pt x="1805961" y="0"/>
                </a:cubicBezTo>
                <a:cubicBezTo>
                  <a:pt x="1964071" y="-31276"/>
                  <a:pt x="2132689" y="58001"/>
                  <a:pt x="2376264" y="0"/>
                </a:cubicBezTo>
                <a:cubicBezTo>
                  <a:pt x="2390027" y="175901"/>
                  <a:pt x="2346449" y="309102"/>
                  <a:pt x="2376264" y="419087"/>
                </a:cubicBezTo>
                <a:cubicBezTo>
                  <a:pt x="2406079" y="529072"/>
                  <a:pt x="2329503" y="648770"/>
                  <a:pt x="2376264" y="838173"/>
                </a:cubicBezTo>
                <a:cubicBezTo>
                  <a:pt x="2423025" y="1027576"/>
                  <a:pt x="2347108" y="1125371"/>
                  <a:pt x="2376264" y="1296144"/>
                </a:cubicBezTo>
                <a:cubicBezTo>
                  <a:pt x="2213635" y="1312977"/>
                  <a:pt x="1901982" y="1264354"/>
                  <a:pt x="1782198" y="1296144"/>
                </a:cubicBezTo>
                <a:cubicBezTo>
                  <a:pt x="1662414" y="1327934"/>
                  <a:pt x="1415849" y="1257263"/>
                  <a:pt x="1211895" y="1296144"/>
                </a:cubicBezTo>
                <a:cubicBezTo>
                  <a:pt x="1007941" y="1335025"/>
                  <a:pt x="846795" y="1251457"/>
                  <a:pt x="617829" y="1296144"/>
                </a:cubicBezTo>
                <a:cubicBezTo>
                  <a:pt x="388863" y="1340831"/>
                  <a:pt x="243252" y="1239264"/>
                  <a:pt x="0" y="1296144"/>
                </a:cubicBezTo>
                <a:cubicBezTo>
                  <a:pt x="-12184" y="1110546"/>
                  <a:pt x="39208" y="1098869"/>
                  <a:pt x="0" y="902980"/>
                </a:cubicBezTo>
                <a:cubicBezTo>
                  <a:pt x="-39208" y="707091"/>
                  <a:pt x="5288" y="614242"/>
                  <a:pt x="0" y="457971"/>
                </a:cubicBezTo>
                <a:cubicBezTo>
                  <a:pt x="-5288" y="301700"/>
                  <a:pt x="28643" y="129990"/>
                  <a:pt x="0" y="0"/>
                </a:cubicBezTo>
                <a:close/>
              </a:path>
            </a:pathLst>
          </a:custGeom>
          <a:solidFill>
            <a:srgbClr val="20ADB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does GIS stand for and why is it great!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035AD3-E24A-4C1F-B111-8043BBCC305A}"/>
              </a:ext>
            </a:extLst>
          </p:cNvPr>
          <p:cNvSpPr/>
          <p:nvPr/>
        </p:nvSpPr>
        <p:spPr>
          <a:xfrm>
            <a:off x="5500196" y="2329395"/>
            <a:ext cx="2376264" cy="1296144"/>
          </a:xfrm>
          <a:custGeom>
            <a:avLst/>
            <a:gdLst>
              <a:gd name="connsiteX0" fmla="*/ 0 w 2376264"/>
              <a:gd name="connsiteY0" fmla="*/ 0 h 1296144"/>
              <a:gd name="connsiteX1" fmla="*/ 546541 w 2376264"/>
              <a:gd name="connsiteY1" fmla="*/ 0 h 1296144"/>
              <a:gd name="connsiteX2" fmla="*/ 1164369 w 2376264"/>
              <a:gd name="connsiteY2" fmla="*/ 0 h 1296144"/>
              <a:gd name="connsiteX3" fmla="*/ 1805961 w 2376264"/>
              <a:gd name="connsiteY3" fmla="*/ 0 h 1296144"/>
              <a:gd name="connsiteX4" fmla="*/ 2376264 w 2376264"/>
              <a:gd name="connsiteY4" fmla="*/ 0 h 1296144"/>
              <a:gd name="connsiteX5" fmla="*/ 2376264 w 2376264"/>
              <a:gd name="connsiteY5" fmla="*/ 419087 h 1296144"/>
              <a:gd name="connsiteX6" fmla="*/ 2376264 w 2376264"/>
              <a:gd name="connsiteY6" fmla="*/ 864096 h 1296144"/>
              <a:gd name="connsiteX7" fmla="*/ 2376264 w 2376264"/>
              <a:gd name="connsiteY7" fmla="*/ 1296144 h 1296144"/>
              <a:gd name="connsiteX8" fmla="*/ 1829723 w 2376264"/>
              <a:gd name="connsiteY8" fmla="*/ 1296144 h 1296144"/>
              <a:gd name="connsiteX9" fmla="*/ 1211895 w 2376264"/>
              <a:gd name="connsiteY9" fmla="*/ 1296144 h 1296144"/>
              <a:gd name="connsiteX10" fmla="*/ 617829 w 2376264"/>
              <a:gd name="connsiteY10" fmla="*/ 1296144 h 1296144"/>
              <a:gd name="connsiteX11" fmla="*/ 0 w 2376264"/>
              <a:gd name="connsiteY11" fmla="*/ 1296144 h 1296144"/>
              <a:gd name="connsiteX12" fmla="*/ 0 w 2376264"/>
              <a:gd name="connsiteY12" fmla="*/ 902980 h 1296144"/>
              <a:gd name="connsiteX13" fmla="*/ 0 w 2376264"/>
              <a:gd name="connsiteY13" fmla="*/ 496855 h 1296144"/>
              <a:gd name="connsiteX14" fmla="*/ 0 w 2376264"/>
              <a:gd name="connsiteY14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6264" h="1296144" fill="none" extrusionOk="0">
                <a:moveTo>
                  <a:pt x="0" y="0"/>
                </a:moveTo>
                <a:cubicBezTo>
                  <a:pt x="207681" y="-9446"/>
                  <a:pt x="285509" y="23819"/>
                  <a:pt x="546541" y="0"/>
                </a:cubicBezTo>
                <a:cubicBezTo>
                  <a:pt x="807573" y="-23819"/>
                  <a:pt x="867141" y="27844"/>
                  <a:pt x="1164369" y="0"/>
                </a:cubicBezTo>
                <a:cubicBezTo>
                  <a:pt x="1461597" y="-27844"/>
                  <a:pt x="1503542" y="53772"/>
                  <a:pt x="1805961" y="0"/>
                </a:cubicBezTo>
                <a:cubicBezTo>
                  <a:pt x="2108380" y="-53772"/>
                  <a:pt x="2149719" y="28839"/>
                  <a:pt x="2376264" y="0"/>
                </a:cubicBezTo>
                <a:cubicBezTo>
                  <a:pt x="2393702" y="168012"/>
                  <a:pt x="2364655" y="230458"/>
                  <a:pt x="2376264" y="419087"/>
                </a:cubicBezTo>
                <a:cubicBezTo>
                  <a:pt x="2387873" y="607716"/>
                  <a:pt x="2335596" y="711663"/>
                  <a:pt x="2376264" y="864096"/>
                </a:cubicBezTo>
                <a:cubicBezTo>
                  <a:pt x="2416932" y="1016529"/>
                  <a:pt x="2375892" y="1107772"/>
                  <a:pt x="2376264" y="1296144"/>
                </a:cubicBezTo>
                <a:cubicBezTo>
                  <a:pt x="2198350" y="1333288"/>
                  <a:pt x="2033762" y="1252894"/>
                  <a:pt x="1829723" y="1296144"/>
                </a:cubicBezTo>
                <a:cubicBezTo>
                  <a:pt x="1625684" y="1339394"/>
                  <a:pt x="1362510" y="1225035"/>
                  <a:pt x="1211895" y="1296144"/>
                </a:cubicBezTo>
                <a:cubicBezTo>
                  <a:pt x="1061280" y="1367253"/>
                  <a:pt x="888694" y="1289305"/>
                  <a:pt x="617829" y="1296144"/>
                </a:cubicBezTo>
                <a:cubicBezTo>
                  <a:pt x="346964" y="1302983"/>
                  <a:pt x="224182" y="1288114"/>
                  <a:pt x="0" y="1296144"/>
                </a:cubicBezTo>
                <a:cubicBezTo>
                  <a:pt x="-25045" y="1167811"/>
                  <a:pt x="39837" y="1053214"/>
                  <a:pt x="0" y="902980"/>
                </a:cubicBezTo>
                <a:cubicBezTo>
                  <a:pt x="-39837" y="752746"/>
                  <a:pt x="45164" y="684913"/>
                  <a:pt x="0" y="496855"/>
                </a:cubicBezTo>
                <a:cubicBezTo>
                  <a:pt x="-45164" y="308797"/>
                  <a:pt x="17654" y="174767"/>
                  <a:pt x="0" y="0"/>
                </a:cubicBezTo>
                <a:close/>
              </a:path>
              <a:path w="2376264" h="1296144" stroke="0" extrusionOk="0">
                <a:moveTo>
                  <a:pt x="0" y="0"/>
                </a:moveTo>
                <a:cubicBezTo>
                  <a:pt x="251698" y="-43609"/>
                  <a:pt x="341276" y="2249"/>
                  <a:pt x="617829" y="0"/>
                </a:cubicBezTo>
                <a:cubicBezTo>
                  <a:pt x="894382" y="-2249"/>
                  <a:pt x="904631" y="50937"/>
                  <a:pt x="1164369" y="0"/>
                </a:cubicBezTo>
                <a:cubicBezTo>
                  <a:pt x="1424107" y="-50937"/>
                  <a:pt x="1647851" y="31276"/>
                  <a:pt x="1805961" y="0"/>
                </a:cubicBezTo>
                <a:cubicBezTo>
                  <a:pt x="1964071" y="-31276"/>
                  <a:pt x="2132689" y="58001"/>
                  <a:pt x="2376264" y="0"/>
                </a:cubicBezTo>
                <a:cubicBezTo>
                  <a:pt x="2390027" y="175901"/>
                  <a:pt x="2346449" y="309102"/>
                  <a:pt x="2376264" y="419087"/>
                </a:cubicBezTo>
                <a:cubicBezTo>
                  <a:pt x="2406079" y="529072"/>
                  <a:pt x="2329503" y="648770"/>
                  <a:pt x="2376264" y="838173"/>
                </a:cubicBezTo>
                <a:cubicBezTo>
                  <a:pt x="2423025" y="1027576"/>
                  <a:pt x="2347108" y="1125371"/>
                  <a:pt x="2376264" y="1296144"/>
                </a:cubicBezTo>
                <a:cubicBezTo>
                  <a:pt x="2213635" y="1312977"/>
                  <a:pt x="1901982" y="1264354"/>
                  <a:pt x="1782198" y="1296144"/>
                </a:cubicBezTo>
                <a:cubicBezTo>
                  <a:pt x="1662414" y="1327934"/>
                  <a:pt x="1415849" y="1257263"/>
                  <a:pt x="1211895" y="1296144"/>
                </a:cubicBezTo>
                <a:cubicBezTo>
                  <a:pt x="1007941" y="1335025"/>
                  <a:pt x="846795" y="1251457"/>
                  <a:pt x="617829" y="1296144"/>
                </a:cubicBezTo>
                <a:cubicBezTo>
                  <a:pt x="388863" y="1340831"/>
                  <a:pt x="243252" y="1239264"/>
                  <a:pt x="0" y="1296144"/>
                </a:cubicBezTo>
                <a:cubicBezTo>
                  <a:pt x="-12184" y="1110546"/>
                  <a:pt x="39208" y="1098869"/>
                  <a:pt x="0" y="902980"/>
                </a:cubicBezTo>
                <a:cubicBezTo>
                  <a:pt x="-39208" y="707091"/>
                  <a:pt x="5288" y="614242"/>
                  <a:pt x="0" y="457971"/>
                </a:cubicBezTo>
                <a:cubicBezTo>
                  <a:pt x="-5288" y="301700"/>
                  <a:pt x="28643" y="129990"/>
                  <a:pt x="0" y="0"/>
                </a:cubicBezTo>
                <a:close/>
              </a:path>
            </a:pathLst>
          </a:custGeom>
          <a:solidFill>
            <a:srgbClr val="20ADB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Specifically, which part of the Broads is busiest with boats?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7117E0-69AD-4361-B31E-12583D4D1708}"/>
              </a:ext>
            </a:extLst>
          </p:cNvPr>
          <p:cNvSpPr/>
          <p:nvPr/>
        </p:nvSpPr>
        <p:spPr>
          <a:xfrm>
            <a:off x="204988" y="496289"/>
            <a:ext cx="2418841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Examined the </a:t>
            </a:r>
            <a:r>
              <a:rPr lang="en-US" b="1" dirty="0">
                <a:solidFill>
                  <a:srgbClr val="53315D"/>
                </a:solidFill>
              </a:rPr>
              <a:t>value of tourism</a:t>
            </a:r>
            <a:r>
              <a:rPr lang="en-US" dirty="0">
                <a:solidFill>
                  <a:srgbClr val="689BA0"/>
                </a:solidFill>
              </a:rPr>
              <a:t> to the Broads </a:t>
            </a:r>
            <a:endParaRPr lang="en-GB" b="1" dirty="0">
              <a:solidFill>
                <a:srgbClr val="689BA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3AD49A-6F48-4B35-939D-242DBE819348}"/>
              </a:ext>
            </a:extLst>
          </p:cNvPr>
          <p:cNvSpPr/>
          <p:nvPr/>
        </p:nvSpPr>
        <p:spPr>
          <a:xfrm>
            <a:off x="2837626" y="496288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Improved our ability to </a:t>
            </a:r>
            <a:r>
              <a:rPr lang="en-US" b="1" dirty="0">
                <a:solidFill>
                  <a:srgbClr val="53315D"/>
                </a:solidFill>
              </a:rPr>
              <a:t>analyse real data</a:t>
            </a:r>
            <a:endParaRPr lang="en-GB" b="1" dirty="0">
              <a:solidFill>
                <a:srgbClr val="53315D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7BBF39-BCFB-485D-AFDD-0B527A56170C}"/>
              </a:ext>
            </a:extLst>
          </p:cNvPr>
          <p:cNvSpPr/>
          <p:nvPr/>
        </p:nvSpPr>
        <p:spPr>
          <a:xfrm>
            <a:off x="5508121" y="496288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315D"/>
                </a:solidFill>
              </a:rPr>
              <a:t>Mapping boat data </a:t>
            </a:r>
            <a:r>
              <a:rPr lang="en-US" dirty="0">
                <a:solidFill>
                  <a:srgbClr val="689BA0"/>
                </a:solidFill>
              </a:rPr>
              <a:t>in the Broads </a:t>
            </a:r>
            <a:r>
              <a:rPr lang="en-US" b="1" dirty="0">
                <a:solidFill>
                  <a:srgbClr val="53315D"/>
                </a:solidFill>
              </a:rPr>
              <a:t>using GIS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68DD2C-76C6-4F85-9D6F-56D345A5431D}"/>
              </a:ext>
            </a:extLst>
          </p:cNvPr>
          <p:cNvSpPr/>
          <p:nvPr/>
        </p:nvSpPr>
        <p:spPr>
          <a:xfrm>
            <a:off x="0" y="6453336"/>
            <a:ext cx="6407696" cy="404664"/>
          </a:xfrm>
          <a:prstGeom prst="rect">
            <a:avLst/>
          </a:prstGeom>
          <a:solidFill>
            <a:srgbClr val="DBF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6BA5C6C1-E637-46D0-83FF-603807CDC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7" y="6496490"/>
            <a:ext cx="952411" cy="332656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406AA2-6BA8-46A9-9E39-486B68846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28" y="6448776"/>
            <a:ext cx="1059128" cy="404664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9B65A0A-5ABD-46C7-A562-7F3B053F1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776"/>
            <a:ext cx="405651" cy="404664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E10CDCD4-5DB4-471A-B33C-1E132C80F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39" y="6481570"/>
            <a:ext cx="371070" cy="347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4D4A961-D8D4-4274-8149-4CDA0C08B21B}"/>
              </a:ext>
            </a:extLst>
          </p:cNvPr>
          <p:cNvSpPr txBox="1"/>
          <p:nvPr/>
        </p:nvSpPr>
        <p:spPr>
          <a:xfrm>
            <a:off x="3090317" y="6632321"/>
            <a:ext cx="3272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n-lt"/>
              </a:rPr>
              <a:t>Educational resource partner providers</a:t>
            </a:r>
            <a:endParaRPr lang="en-GB" sz="10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14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61"/>
    </mc:Choice>
    <mc:Fallback xmlns="">
      <p:transition spd="slow" advTm="9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3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in the water&#10;&#10;Description automatically generated">
            <a:extLst>
              <a:ext uri="{FF2B5EF4-FFF2-40B4-BE49-F238E27FC236}">
                <a16:creationId xmlns:a16="http://schemas.microsoft.com/office/drawing/2014/main" id="{1B24AF13-B6CB-48EE-88ED-E919814C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ACA476-DA42-495B-AED8-986B8DD73E2D}"/>
              </a:ext>
            </a:extLst>
          </p:cNvPr>
          <p:cNvSpPr/>
          <p:nvPr/>
        </p:nvSpPr>
        <p:spPr>
          <a:xfrm>
            <a:off x="11038" y="764704"/>
            <a:ext cx="9121923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 this lesson, we will: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529E8-C7D8-4809-AAC5-27FF88FD2F06}"/>
              </a:ext>
            </a:extLst>
          </p:cNvPr>
          <p:cNvSpPr/>
          <p:nvPr/>
        </p:nvSpPr>
        <p:spPr>
          <a:xfrm>
            <a:off x="190550" y="1282251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Examine the </a:t>
            </a:r>
            <a:r>
              <a:rPr lang="en-US" b="1" dirty="0">
                <a:solidFill>
                  <a:srgbClr val="53315D"/>
                </a:solidFill>
              </a:rPr>
              <a:t>value of tourism</a:t>
            </a:r>
            <a:r>
              <a:rPr lang="en-US" dirty="0">
                <a:solidFill>
                  <a:srgbClr val="689BA0"/>
                </a:solidFill>
              </a:rPr>
              <a:t> to the Broads </a:t>
            </a:r>
            <a:endParaRPr lang="en-GB" b="1" dirty="0">
              <a:solidFill>
                <a:srgbClr val="689B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EE7B9-BE3B-404C-AA69-026D8421C6B8}"/>
              </a:ext>
            </a:extLst>
          </p:cNvPr>
          <p:cNvSpPr/>
          <p:nvPr/>
        </p:nvSpPr>
        <p:spPr>
          <a:xfrm>
            <a:off x="2850892" y="1282251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Improve our ability to </a:t>
            </a:r>
            <a:r>
              <a:rPr lang="en-US" b="1" dirty="0">
                <a:solidFill>
                  <a:srgbClr val="53315D"/>
                </a:solidFill>
              </a:rPr>
              <a:t>analyse real data</a:t>
            </a:r>
            <a:endParaRPr lang="en-GB" b="1" dirty="0">
              <a:solidFill>
                <a:srgbClr val="53315D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1AEA4B-2380-4B8F-947D-CD407F3585E9}"/>
              </a:ext>
            </a:extLst>
          </p:cNvPr>
          <p:cNvSpPr/>
          <p:nvPr/>
        </p:nvSpPr>
        <p:spPr>
          <a:xfrm>
            <a:off x="5511234" y="1287081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89BA0"/>
                </a:solidFill>
              </a:rPr>
              <a:t>Mapping boat data in the Broads </a:t>
            </a:r>
            <a:r>
              <a:rPr lang="en-US" b="1" dirty="0">
                <a:solidFill>
                  <a:srgbClr val="53315D"/>
                </a:solidFill>
              </a:rPr>
              <a:t>using GIS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1D1F72-EA41-4BBB-AB3F-EA9C15805101}"/>
              </a:ext>
            </a:extLst>
          </p:cNvPr>
          <p:cNvSpPr txBox="1"/>
          <p:nvPr/>
        </p:nvSpPr>
        <p:spPr>
          <a:xfrm>
            <a:off x="976703" y="146624"/>
            <a:ext cx="682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tx2">
                    <a:lumMod val="50000"/>
                  </a:schemeClr>
                </a:solidFill>
              </a:rPr>
              <a:t>The Broads in numbers</a:t>
            </a:r>
            <a:endParaRPr lang="en-GB" sz="2800" u="sng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63"/>
    </mc:Choice>
    <mc:Fallback xmlns="">
      <p:transition spd="slow" advTm="10556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35A2AE6-5D5A-41B4-A4C0-90455F13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1A0BB6-2168-4F87-A3D6-1CFB3DEB4899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E9F8BA"/>
                </a:solidFill>
              </a:rPr>
              <a:t>What do we mean by </a:t>
            </a:r>
            <a:r>
              <a:rPr lang="en-US" b="1" dirty="0">
                <a:solidFill>
                  <a:schemeClr val="bg1"/>
                </a:solidFill>
              </a:rPr>
              <a:t>‘tourism’?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2A4006-7ABD-427A-AD26-487C1A5028DE}"/>
              </a:ext>
            </a:extLst>
          </p:cNvPr>
          <p:cNvSpPr/>
          <p:nvPr/>
        </p:nvSpPr>
        <p:spPr>
          <a:xfrm>
            <a:off x="323528" y="692696"/>
            <a:ext cx="2736304" cy="1440160"/>
          </a:xfrm>
          <a:prstGeom prst="rect">
            <a:avLst/>
          </a:prstGeom>
          <a:solidFill>
            <a:srgbClr val="20AD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no more than 20 words define the term:</a:t>
            </a:r>
          </a:p>
          <a:p>
            <a:pPr algn="ctr"/>
            <a:r>
              <a:rPr lang="en-US" sz="4400" b="1" dirty="0"/>
              <a:t>TOURIST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9B8851-3569-48F2-9B96-CC031DBAAC75}"/>
              </a:ext>
            </a:extLst>
          </p:cNvPr>
          <p:cNvSpPr/>
          <p:nvPr/>
        </p:nvSpPr>
        <p:spPr>
          <a:xfrm>
            <a:off x="3203848" y="692696"/>
            <a:ext cx="5688632" cy="720080"/>
          </a:xfrm>
          <a:prstGeom prst="rect">
            <a:avLst/>
          </a:prstGeom>
          <a:solidFill>
            <a:srgbClr val="E9F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E867F"/>
                </a:solidFill>
              </a:rPr>
              <a:t>‘A person who is visiting a place for pleasure </a:t>
            </a:r>
          </a:p>
          <a:p>
            <a:pPr algn="ctr"/>
            <a:r>
              <a:rPr lang="en-US" dirty="0">
                <a:solidFill>
                  <a:srgbClr val="3E867F"/>
                </a:solidFill>
              </a:rPr>
              <a:t>away from their local area’</a:t>
            </a:r>
            <a:endParaRPr lang="en-GB" dirty="0">
              <a:solidFill>
                <a:srgbClr val="3E867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70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16"/>
    </mc:Choice>
    <mc:Fallback xmlns="">
      <p:transition spd="slow" advTm="135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715127-BBF9-4537-A3E5-8965D3E22996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E9F8BA"/>
                </a:solidFill>
              </a:rPr>
              <a:t>The value of tourism in the Broads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D2650FF-3063-4FA4-A818-42990B9F0229}"/>
              </a:ext>
            </a:extLst>
          </p:cNvPr>
          <p:cNvSpPr txBox="1"/>
          <p:nvPr/>
        </p:nvSpPr>
        <p:spPr>
          <a:xfrm>
            <a:off x="0" y="404664"/>
            <a:ext cx="9144000" cy="720080"/>
          </a:xfrm>
          <a:prstGeom prst="rect">
            <a:avLst/>
          </a:prstGeom>
          <a:solidFill>
            <a:srgbClr val="E9F8BA"/>
          </a:solidFill>
          <a:ln w="190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srgbClr val="004C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 is hugely important to the Broads – measuring specifically just </a:t>
            </a:r>
            <a:r>
              <a:rPr lang="en-US" sz="1100" i="1" dirty="0">
                <a:solidFill>
                  <a:srgbClr val="004C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</a:t>
            </a:r>
            <a:r>
              <a:rPr lang="en-US" sz="1100" dirty="0">
                <a:solidFill>
                  <a:srgbClr val="004C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important, can only be discovered by considering actual tourism data.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srgbClr val="004C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several years the </a:t>
            </a:r>
            <a:r>
              <a:rPr lang="en-US" sz="1100" b="1" dirty="0">
                <a:solidFill>
                  <a:srgbClr val="004C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Broads Authority</a:t>
            </a:r>
            <a:r>
              <a:rPr lang="en-US" sz="1100" dirty="0">
                <a:solidFill>
                  <a:srgbClr val="004C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analyse their data and produce a STEAM report. The latest report covers the period 2009-17. The data </a:t>
            </a:r>
            <a:r>
              <a:rPr lang="en-US" sz="1100" dirty="0">
                <a:solidFill>
                  <a:srgbClr val="004C4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provided</a:t>
            </a:r>
            <a:r>
              <a:rPr lang="en-US" sz="1100" dirty="0">
                <a:solidFill>
                  <a:srgbClr val="004C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selection of some of the </a:t>
            </a:r>
            <a:r>
              <a:rPr lang="en-US" sz="1100" b="1" dirty="0">
                <a:solidFill>
                  <a:srgbClr val="004C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numbers</a:t>
            </a:r>
            <a:r>
              <a:rPr lang="en-US" sz="1100" dirty="0">
                <a:solidFill>
                  <a:srgbClr val="004C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that report.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BD9323-D196-4C66-8581-2EC085F38B2F}"/>
              </a:ext>
            </a:extLst>
          </p:cNvPr>
          <p:cNvSpPr txBox="1"/>
          <p:nvPr/>
        </p:nvSpPr>
        <p:spPr>
          <a:xfrm>
            <a:off x="6440821" y="1628800"/>
            <a:ext cx="26372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E867F"/>
                </a:solidFill>
              </a:rPr>
              <a:t>TASK:</a:t>
            </a:r>
          </a:p>
          <a:p>
            <a:r>
              <a:rPr lang="en-US" sz="1600" dirty="0">
                <a:solidFill>
                  <a:srgbClr val="3E867F"/>
                </a:solidFill>
              </a:rPr>
              <a:t>Analyse the data and the graphs and add your answers in the grid.</a:t>
            </a:r>
          </a:p>
          <a:p>
            <a:endParaRPr lang="en-US" sz="1600" dirty="0">
              <a:solidFill>
                <a:srgbClr val="3E867F"/>
              </a:solidFill>
            </a:endParaRPr>
          </a:p>
          <a:p>
            <a:r>
              <a:rPr lang="en-US" sz="1400" b="1" i="1" dirty="0">
                <a:solidFill>
                  <a:srgbClr val="20ADB0"/>
                </a:solidFill>
              </a:rPr>
              <a:t>Remember the following:</a:t>
            </a:r>
          </a:p>
          <a:p>
            <a:endParaRPr lang="en-GB" sz="1400" i="1" dirty="0">
              <a:solidFill>
                <a:srgbClr val="20ADB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36E88-44DA-4A09-A0E7-F6AAB3C5AE4D}"/>
              </a:ext>
            </a:extLst>
          </p:cNvPr>
          <p:cNvSpPr/>
          <p:nvPr/>
        </p:nvSpPr>
        <p:spPr>
          <a:xfrm>
            <a:off x="65943" y="6165304"/>
            <a:ext cx="1115616" cy="504056"/>
          </a:xfrm>
          <a:prstGeom prst="rect">
            <a:avLst/>
          </a:prstGeom>
          <a:solidFill>
            <a:srgbClr val="20ADB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Finished?</a:t>
            </a:r>
          </a:p>
          <a:p>
            <a:pPr algn="ctr"/>
            <a:r>
              <a:rPr lang="en-US" sz="1100" dirty="0"/>
              <a:t>Keep thinking…</a:t>
            </a:r>
            <a:endParaRPr lang="en-GB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9FA186-AB84-4A67-93F0-9109ED5999E2}"/>
              </a:ext>
            </a:extLst>
          </p:cNvPr>
          <p:cNvSpPr/>
          <p:nvPr/>
        </p:nvSpPr>
        <p:spPr>
          <a:xfrm>
            <a:off x="1187624" y="6165304"/>
            <a:ext cx="1872208" cy="504056"/>
          </a:xfrm>
          <a:prstGeom prst="rect">
            <a:avLst/>
          </a:prstGeom>
          <a:solidFill>
            <a:srgbClr val="53315D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How useful is this data? What are some of the limitations?</a:t>
            </a:r>
            <a:endParaRPr lang="en-GB" sz="10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FA832-C352-4A98-A23A-0C550688421F}"/>
              </a:ext>
            </a:extLst>
          </p:cNvPr>
          <p:cNvSpPr/>
          <p:nvPr/>
        </p:nvSpPr>
        <p:spPr>
          <a:xfrm>
            <a:off x="3052403" y="6158766"/>
            <a:ext cx="1872208" cy="504056"/>
          </a:xfrm>
          <a:prstGeom prst="rect">
            <a:avLst/>
          </a:prstGeom>
          <a:solidFill>
            <a:srgbClr val="53315D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How may the coronavirus outbreak in 2020 affect these figures?</a:t>
            </a:r>
            <a:endParaRPr lang="en-GB" sz="105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3D4D2C-CA0E-4FB7-9CBC-AC1A91F56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7" y="1455732"/>
            <a:ext cx="6300192" cy="44078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44883923-229F-43B0-BF77-2B77B593A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006925"/>
              </p:ext>
            </p:extLst>
          </p:nvPr>
        </p:nvGraphicFramePr>
        <p:xfrm>
          <a:off x="6516216" y="3269888"/>
          <a:ext cx="2396541" cy="142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45739193"/>
                    </a:ext>
                  </a:extLst>
                </a:gridCol>
                <a:gridCol w="1604453">
                  <a:extLst>
                    <a:ext uri="{9D8B030D-6E8A-4147-A177-3AD203B41FA5}">
                      <a16:colId xmlns:a16="http://schemas.microsoft.com/office/drawing/2014/main" val="2458470334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3E867F"/>
                          </a:solidFill>
                        </a:rPr>
                        <a:t>Trend</a:t>
                      </a:r>
                      <a:endParaRPr lang="en-GB" sz="1200" b="0" dirty="0">
                        <a:solidFill>
                          <a:srgbClr val="3E86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3E867F"/>
                          </a:solidFill>
                        </a:rPr>
                        <a:t>= pattern</a:t>
                      </a:r>
                      <a:endParaRPr lang="en-GB" sz="1200" b="0" dirty="0">
                        <a:solidFill>
                          <a:srgbClr val="3E86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94578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E867F"/>
                          </a:solidFill>
                        </a:rPr>
                        <a:t>Mean</a:t>
                      </a:r>
                      <a:endParaRPr lang="en-GB" sz="1200" dirty="0">
                        <a:solidFill>
                          <a:srgbClr val="3E86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E867F"/>
                          </a:solidFill>
                        </a:rPr>
                        <a:t>= average</a:t>
                      </a:r>
                      <a:endParaRPr lang="en-GB" sz="1200" dirty="0">
                        <a:solidFill>
                          <a:srgbClr val="3E86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87769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E867F"/>
                          </a:solidFill>
                        </a:rPr>
                        <a:t>Anomaly</a:t>
                      </a:r>
                      <a:endParaRPr lang="en-GB" sz="1200" dirty="0">
                        <a:solidFill>
                          <a:srgbClr val="3E86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E867F"/>
                          </a:solidFill>
                        </a:rPr>
                        <a:t>= odd-one-out</a:t>
                      </a:r>
                      <a:endParaRPr lang="en-GB" sz="1200" dirty="0">
                        <a:solidFill>
                          <a:srgbClr val="3E86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33348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E867F"/>
                          </a:solidFill>
                        </a:rPr>
                        <a:t>Range</a:t>
                      </a:r>
                      <a:endParaRPr lang="en-GB" sz="1200" dirty="0">
                        <a:solidFill>
                          <a:srgbClr val="3E86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E867F"/>
                          </a:solidFill>
                        </a:rPr>
                        <a:t>= difference between highest and lowest</a:t>
                      </a:r>
                      <a:endParaRPr lang="en-GB" sz="1200" dirty="0">
                        <a:solidFill>
                          <a:srgbClr val="3E86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71591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50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09"/>
    </mc:Choice>
    <mc:Fallback xmlns="">
      <p:transition spd="slow" advTm="36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2616884A-BE56-490D-AEB0-0D717797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10650"/>
            <a:ext cx="7896649" cy="525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10C06B-B990-49AC-9C92-3389C4150A0C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Improve our ability to </a:t>
            </a:r>
            <a:r>
              <a:rPr lang="en-US" dirty="0">
                <a:solidFill>
                  <a:srgbClr val="E9F8BA"/>
                </a:solidFill>
              </a:rPr>
              <a:t>analyse real data</a:t>
            </a:r>
            <a:endParaRPr lang="en-GB" dirty="0">
              <a:solidFill>
                <a:srgbClr val="E9F8B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D4A29-2EF8-4036-88E3-7F09DC4C3361}"/>
              </a:ext>
            </a:extLst>
          </p:cNvPr>
          <p:cNvSpPr txBox="1"/>
          <p:nvPr/>
        </p:nvSpPr>
        <p:spPr>
          <a:xfrm>
            <a:off x="2195736" y="361164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35C44A-2A71-4268-89D3-81A35BE27DE0}"/>
              </a:ext>
            </a:extLst>
          </p:cNvPr>
          <p:cNvSpPr txBox="1"/>
          <p:nvPr/>
        </p:nvSpPr>
        <p:spPr>
          <a:xfrm>
            <a:off x="107503" y="438426"/>
            <a:ext cx="518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E867F"/>
                </a:solidFill>
              </a:rPr>
              <a:t>Meet 2 of the Broads Authority rangers. It is part of their job to complete a boat census every 4 years. The last census was completed in 2018 over 3 days in the summer.</a:t>
            </a:r>
            <a:endParaRPr lang="en-GB" dirty="0">
              <a:solidFill>
                <a:srgbClr val="3E867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C369AE-BCCB-4F47-9E18-A21FCB4AE6E0}"/>
              </a:ext>
            </a:extLst>
          </p:cNvPr>
          <p:cNvSpPr/>
          <p:nvPr/>
        </p:nvSpPr>
        <p:spPr>
          <a:xfrm>
            <a:off x="5436096" y="1038591"/>
            <a:ext cx="3384376" cy="1102619"/>
          </a:xfrm>
          <a:prstGeom prst="rect">
            <a:avLst/>
          </a:prstGeom>
          <a:solidFill>
            <a:srgbClr val="E9F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E867F"/>
                </a:solidFill>
              </a:rPr>
              <a:t>Over 3 days a team of 63 people at 14 locations </a:t>
            </a:r>
            <a:r>
              <a:rPr lang="en-US" b="1" dirty="0">
                <a:solidFill>
                  <a:srgbClr val="3E867F"/>
                </a:solidFill>
              </a:rPr>
              <a:t>recorded boat movements </a:t>
            </a:r>
            <a:r>
              <a:rPr lang="en-US" dirty="0">
                <a:solidFill>
                  <a:srgbClr val="3E867F"/>
                </a:solidFill>
              </a:rPr>
              <a:t>on the Broads, these were the results…</a:t>
            </a:r>
            <a:endParaRPr lang="en-GB" b="1" dirty="0">
              <a:solidFill>
                <a:srgbClr val="3E867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1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86"/>
    </mc:Choice>
    <mc:Fallback xmlns="">
      <p:transition spd="slow" advTm="9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1B391-CE54-4C3C-BECD-5CE9702E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9" y="404664"/>
            <a:ext cx="5201569" cy="6497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8E22B8-4684-4CED-8AB5-C95C0F1BAA6F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Improve our ability to </a:t>
            </a:r>
            <a:r>
              <a:rPr lang="en-US" dirty="0">
                <a:solidFill>
                  <a:srgbClr val="E9F8BA"/>
                </a:solidFill>
              </a:rPr>
              <a:t>analyse real data</a:t>
            </a:r>
            <a:endParaRPr lang="en-GB" dirty="0">
              <a:solidFill>
                <a:srgbClr val="E9F8B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9A5EAD-A355-4561-95EF-9CFB6C29A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041" y="1958855"/>
            <a:ext cx="3997637" cy="26878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A58858-296D-4800-839A-852EAB701FC8}"/>
              </a:ext>
            </a:extLst>
          </p:cNvPr>
          <p:cNvSpPr/>
          <p:nvPr/>
        </p:nvSpPr>
        <p:spPr>
          <a:xfrm>
            <a:off x="-25766" y="5006754"/>
            <a:ext cx="2764259" cy="1257512"/>
          </a:xfrm>
          <a:prstGeom prst="rect">
            <a:avLst/>
          </a:prstGeom>
          <a:solidFill>
            <a:srgbClr val="B925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</a:rPr>
              <a:t>GIS</a:t>
            </a:r>
            <a:r>
              <a:rPr lang="en-US" dirty="0"/>
              <a:t> could make better use of this data and make it far easier to read and interpret. For example…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1D838-513A-4859-83C5-E8A79762D7DD}"/>
              </a:ext>
            </a:extLst>
          </p:cNvPr>
          <p:cNvSpPr/>
          <p:nvPr/>
        </p:nvSpPr>
        <p:spPr>
          <a:xfrm>
            <a:off x="4788024" y="-14593"/>
            <a:ext cx="4176464" cy="720080"/>
          </a:xfrm>
          <a:prstGeom prst="rect">
            <a:avLst/>
          </a:prstGeom>
          <a:solidFill>
            <a:srgbClr val="53315D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How useful is this data? What are some of the </a:t>
            </a:r>
            <a:r>
              <a:rPr lang="en-US" dirty="0">
                <a:solidFill>
                  <a:srgbClr val="FFFF00"/>
                </a:solidFill>
              </a:rPr>
              <a:t>limitations</a:t>
            </a:r>
            <a:r>
              <a:rPr lang="en-US" sz="1400" dirty="0"/>
              <a:t>?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BA8D4-1BB0-4F6C-9711-F08D7CE34880}"/>
              </a:ext>
            </a:extLst>
          </p:cNvPr>
          <p:cNvSpPr/>
          <p:nvPr/>
        </p:nvSpPr>
        <p:spPr>
          <a:xfrm>
            <a:off x="4788024" y="705486"/>
            <a:ext cx="4176464" cy="1253367"/>
          </a:xfrm>
          <a:prstGeom prst="rect">
            <a:avLst/>
          </a:prstGeom>
          <a:solidFill>
            <a:srgbClr val="E9F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E867F"/>
                </a:solidFill>
              </a:rPr>
              <a:t>This data is general and is not specific to places within the Broads – </a:t>
            </a:r>
          </a:p>
          <a:p>
            <a:pPr algn="ctr"/>
            <a:r>
              <a:rPr lang="en-US" sz="1400" dirty="0">
                <a:solidFill>
                  <a:srgbClr val="3E867F"/>
                </a:solidFill>
              </a:rPr>
              <a:t>If possible, it is much more useful to see display data on a map to show where it was collected and to improve its relevance – this is called ‘</a:t>
            </a:r>
            <a:r>
              <a:rPr lang="en-US" sz="1400" b="1" dirty="0">
                <a:solidFill>
                  <a:srgbClr val="3E867F"/>
                </a:solidFill>
              </a:rPr>
              <a:t>geolocated</a:t>
            </a:r>
            <a:r>
              <a:rPr lang="en-US" sz="1400" dirty="0">
                <a:solidFill>
                  <a:srgbClr val="3E867F"/>
                </a:solidFill>
              </a:rPr>
              <a:t>’ data.</a:t>
            </a:r>
            <a:endParaRPr lang="en-GB" sz="1400" dirty="0">
              <a:solidFill>
                <a:srgbClr val="3E867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4A977B-A05D-4927-9B57-86BF2FFB9418}"/>
              </a:ext>
            </a:extLst>
          </p:cNvPr>
          <p:cNvSpPr/>
          <p:nvPr/>
        </p:nvSpPr>
        <p:spPr>
          <a:xfrm>
            <a:off x="-15779" y="3566594"/>
            <a:ext cx="936104" cy="720080"/>
          </a:xfrm>
          <a:prstGeom prst="rect">
            <a:avLst/>
          </a:prstGeom>
          <a:solidFill>
            <a:srgbClr val="B925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GIS</a:t>
            </a:r>
            <a:endParaRPr lang="en-GB" sz="4000" dirty="0">
              <a:solidFill>
                <a:srgbClr val="FFFF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43732B-6404-4A25-A466-A90ADB6D1177}"/>
              </a:ext>
            </a:extLst>
          </p:cNvPr>
          <p:cNvSpPr/>
          <p:nvPr/>
        </p:nvSpPr>
        <p:spPr>
          <a:xfrm>
            <a:off x="-25765" y="4286674"/>
            <a:ext cx="1907762" cy="720080"/>
          </a:xfrm>
          <a:prstGeom prst="rect">
            <a:avLst/>
          </a:prstGeom>
          <a:solidFill>
            <a:srgbClr val="20AD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 can use </a:t>
            </a:r>
            <a:r>
              <a:rPr lang="en-US" sz="1200" b="1" dirty="0">
                <a:solidFill>
                  <a:schemeClr val="bg1"/>
                </a:solidFill>
              </a:rPr>
              <a:t>Geographical Information Systems </a:t>
            </a:r>
            <a:r>
              <a:rPr lang="en-US" sz="1200" dirty="0">
                <a:solidFill>
                  <a:schemeClr val="bg1"/>
                </a:solidFill>
              </a:rPr>
              <a:t>to present geolocated data 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77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14"/>
    </mc:Choice>
    <mc:Fallback xmlns="">
      <p:transition spd="slow" advTm="15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20A361-A8F1-4C17-8313-914A0FB5EF4D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Improve our ability to </a:t>
            </a:r>
            <a:r>
              <a:rPr lang="en-US" dirty="0">
                <a:solidFill>
                  <a:srgbClr val="E9F8BA"/>
                </a:solidFill>
              </a:rPr>
              <a:t>analyse real data</a:t>
            </a:r>
            <a:endParaRPr lang="en-GB" dirty="0">
              <a:solidFill>
                <a:srgbClr val="E9F8BA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3C86B-8D4C-4200-BBB9-8F55CA735194}"/>
              </a:ext>
            </a:extLst>
          </p:cNvPr>
          <p:cNvSpPr/>
          <p:nvPr/>
        </p:nvSpPr>
        <p:spPr>
          <a:xfrm>
            <a:off x="251519" y="548680"/>
            <a:ext cx="5796643" cy="8251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What categories are there in the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boat survey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GB" sz="1600" dirty="0">
              <a:solidFill>
                <a:srgbClr val="20ADB0"/>
              </a:solidFill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EB29445D-9898-4DF2-AE39-77B68826C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962617"/>
              </p:ext>
            </p:extLst>
          </p:nvPr>
        </p:nvGraphicFramePr>
        <p:xfrm>
          <a:off x="255460" y="1589878"/>
          <a:ext cx="8709027" cy="5007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3009">
                  <a:extLst>
                    <a:ext uri="{9D8B030D-6E8A-4147-A177-3AD203B41FA5}">
                      <a16:colId xmlns:a16="http://schemas.microsoft.com/office/drawing/2014/main" val="1687577853"/>
                    </a:ext>
                  </a:extLst>
                </a:gridCol>
                <a:gridCol w="2903009">
                  <a:extLst>
                    <a:ext uri="{9D8B030D-6E8A-4147-A177-3AD203B41FA5}">
                      <a16:colId xmlns:a16="http://schemas.microsoft.com/office/drawing/2014/main" val="3926237813"/>
                    </a:ext>
                  </a:extLst>
                </a:gridCol>
                <a:gridCol w="2903009">
                  <a:extLst>
                    <a:ext uri="{9D8B030D-6E8A-4147-A177-3AD203B41FA5}">
                      <a16:colId xmlns:a16="http://schemas.microsoft.com/office/drawing/2014/main" val="1537843252"/>
                    </a:ext>
                  </a:extLst>
                </a:gridCol>
              </a:tblGrid>
              <a:tr h="16691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364783"/>
                  </a:ext>
                </a:extLst>
              </a:tr>
              <a:tr h="16691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524925"/>
                  </a:ext>
                </a:extLst>
              </a:tr>
              <a:tr h="16691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135833"/>
                  </a:ext>
                </a:extLst>
              </a:tr>
            </a:tbl>
          </a:graphicData>
        </a:graphic>
      </p:graphicFrame>
      <p:pic>
        <p:nvPicPr>
          <p:cNvPr id="14" name="Picture 13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D46D00DA-B73B-42A8-9C59-4A14ECA5F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8792" b="9575"/>
          <a:stretch/>
        </p:blipFill>
        <p:spPr>
          <a:xfrm>
            <a:off x="534330" y="1589878"/>
            <a:ext cx="2324272" cy="14790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4FEC78-4FFC-418B-9762-D8A32CD499C0}"/>
              </a:ext>
            </a:extLst>
          </p:cNvPr>
          <p:cNvSpPr/>
          <p:nvPr/>
        </p:nvSpPr>
        <p:spPr>
          <a:xfrm>
            <a:off x="251520" y="2924944"/>
            <a:ext cx="2880320" cy="300632"/>
          </a:xfrm>
          <a:prstGeom prst="rect">
            <a:avLst/>
          </a:prstGeom>
          <a:solidFill>
            <a:srgbClr val="689BA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Passenger vessels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C1683A-4569-40A8-89D8-FD09ECDC80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28"/>
          <a:stretch/>
        </p:blipFill>
        <p:spPr>
          <a:xfrm>
            <a:off x="3487805" y="1594066"/>
            <a:ext cx="2284104" cy="13308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924742-00AB-46D1-965E-B0E21C086186}"/>
              </a:ext>
            </a:extLst>
          </p:cNvPr>
          <p:cNvSpPr/>
          <p:nvPr/>
        </p:nvSpPr>
        <p:spPr>
          <a:xfrm>
            <a:off x="3167843" y="2924944"/>
            <a:ext cx="2880320" cy="300632"/>
          </a:xfrm>
          <a:prstGeom prst="rect">
            <a:avLst/>
          </a:prstGeom>
          <a:solidFill>
            <a:srgbClr val="689BA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Motor cruisers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6E5872-34FA-42F5-85E4-A09713EA5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13" y="3284983"/>
            <a:ext cx="2260247" cy="13167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00F77EA-0FA6-40B3-A0A1-111066B27DB5}"/>
              </a:ext>
            </a:extLst>
          </p:cNvPr>
          <p:cNvSpPr/>
          <p:nvPr/>
        </p:nvSpPr>
        <p:spPr>
          <a:xfrm>
            <a:off x="251520" y="4604532"/>
            <a:ext cx="2880320" cy="300632"/>
          </a:xfrm>
          <a:prstGeom prst="rect">
            <a:avLst/>
          </a:prstGeom>
          <a:solidFill>
            <a:srgbClr val="689BA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boats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5D54AD-F1AB-49DC-B64B-F177DABC1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112" y="1594066"/>
            <a:ext cx="2213836" cy="14748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24BD63B-15F5-4CE8-A031-400FD26F617C}"/>
              </a:ext>
            </a:extLst>
          </p:cNvPr>
          <p:cNvSpPr/>
          <p:nvPr/>
        </p:nvSpPr>
        <p:spPr>
          <a:xfrm>
            <a:off x="6084166" y="2918644"/>
            <a:ext cx="2880320" cy="300632"/>
          </a:xfrm>
          <a:prstGeom prst="rect">
            <a:avLst/>
          </a:prstGeom>
          <a:solidFill>
            <a:srgbClr val="689BA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Sea-going cruisers</a:t>
            </a:r>
            <a:endParaRPr lang="en-GB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58BE951-68B3-4F47-B7AA-CDA9C2A8E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/>
          <a:stretch/>
        </p:blipFill>
        <p:spPr bwMode="auto">
          <a:xfrm>
            <a:off x="3487805" y="3284983"/>
            <a:ext cx="2281338" cy="139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388AC60-B80C-4162-A01D-FAA1D9E56227}"/>
              </a:ext>
            </a:extLst>
          </p:cNvPr>
          <p:cNvSpPr/>
          <p:nvPr/>
        </p:nvSpPr>
        <p:spPr>
          <a:xfrm>
            <a:off x="3167843" y="4615859"/>
            <a:ext cx="2880320" cy="300632"/>
          </a:xfrm>
          <a:prstGeom prst="rect">
            <a:avLst/>
          </a:prstGeom>
          <a:solidFill>
            <a:srgbClr val="689BA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Sailing boats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C18A53-C9F6-4274-87D3-D604DF89019E}"/>
              </a:ext>
            </a:extLst>
          </p:cNvPr>
          <p:cNvSpPr/>
          <p:nvPr/>
        </p:nvSpPr>
        <p:spPr>
          <a:xfrm>
            <a:off x="6061257" y="4604532"/>
            <a:ext cx="2880320" cy="300632"/>
          </a:xfrm>
          <a:prstGeom prst="rect">
            <a:avLst/>
          </a:prstGeom>
          <a:solidFill>
            <a:srgbClr val="689BA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Rowing boats</a:t>
            </a:r>
            <a:endParaRPr lang="en-GB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168F7448-316B-4D9B-A5EB-FC7E23062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1" r="47244" b="15131"/>
          <a:stretch/>
        </p:blipFill>
        <p:spPr bwMode="auto">
          <a:xfrm>
            <a:off x="6401111" y="3284982"/>
            <a:ext cx="2223785" cy="130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F6ACCD8-BAA6-4107-BADE-1CA1F8E2D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9"/>
          <a:stretch/>
        </p:blipFill>
        <p:spPr bwMode="auto">
          <a:xfrm>
            <a:off x="568127" y="4916491"/>
            <a:ext cx="2270622" cy="142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057F558-331C-44BF-933A-0D1FF47EF1D2}"/>
              </a:ext>
            </a:extLst>
          </p:cNvPr>
          <p:cNvSpPr/>
          <p:nvPr/>
        </p:nvSpPr>
        <p:spPr>
          <a:xfrm>
            <a:off x="251520" y="6325377"/>
            <a:ext cx="2880320" cy="300632"/>
          </a:xfrm>
          <a:prstGeom prst="rect">
            <a:avLst/>
          </a:prstGeom>
          <a:solidFill>
            <a:srgbClr val="689BA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Canoes / Kayaks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2C15FC-91FB-44ED-897F-F5A176856AE6}"/>
              </a:ext>
            </a:extLst>
          </p:cNvPr>
          <p:cNvSpPr/>
          <p:nvPr/>
        </p:nvSpPr>
        <p:spPr>
          <a:xfrm>
            <a:off x="3167843" y="6336704"/>
            <a:ext cx="2880320" cy="300632"/>
          </a:xfrm>
          <a:prstGeom prst="rect">
            <a:avLst/>
          </a:prstGeom>
          <a:solidFill>
            <a:srgbClr val="689BA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Paddleboards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F5290C-2CFD-4DB4-8D45-B8F3F0AFF882}"/>
              </a:ext>
            </a:extLst>
          </p:cNvPr>
          <p:cNvSpPr/>
          <p:nvPr/>
        </p:nvSpPr>
        <p:spPr>
          <a:xfrm>
            <a:off x="6263680" y="874968"/>
            <a:ext cx="2880320" cy="300632"/>
          </a:xfrm>
          <a:prstGeom prst="rect">
            <a:avLst/>
          </a:prstGeom>
          <a:solidFill>
            <a:srgbClr val="689BA0"/>
          </a:solidFill>
          <a:ln>
            <a:solidFill>
              <a:srgbClr val="E9F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 Other</a:t>
            </a:r>
            <a:endParaRPr lang="en-GB" dirty="0"/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id="{9F567B80-E361-4DCD-B7B9-CBC083F68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20835" r="19385" b="21641"/>
          <a:stretch/>
        </p:blipFill>
        <p:spPr bwMode="auto">
          <a:xfrm>
            <a:off x="3497543" y="4930001"/>
            <a:ext cx="2270623" cy="140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9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1"/>
    </mc:Choice>
    <mc:Fallback xmlns="">
      <p:transition spd="slow" advTm="4651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EF4089-2879-4415-9D7D-44348336E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31" y="716474"/>
            <a:ext cx="5616624" cy="26954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714FD5-23DE-4E8F-88D7-F2AB6CE87C68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Mapping boat data in the Broads using GIS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608CBF-FF86-4ADE-9152-0FC5B11D111F}"/>
              </a:ext>
            </a:extLst>
          </p:cNvPr>
          <p:cNvSpPr/>
          <p:nvPr/>
        </p:nvSpPr>
        <p:spPr>
          <a:xfrm>
            <a:off x="6300192" y="1556792"/>
            <a:ext cx="2843808" cy="792088"/>
          </a:xfrm>
          <a:prstGeom prst="rect">
            <a:avLst/>
          </a:prstGeom>
          <a:solidFill>
            <a:srgbClr val="B925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Step 1</a:t>
            </a:r>
            <a:endParaRPr lang="en-GB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18C588-6FD7-48E7-8EE2-852AB4D60096}"/>
              </a:ext>
            </a:extLst>
          </p:cNvPr>
          <p:cNvSpPr txBox="1"/>
          <p:nvPr/>
        </p:nvSpPr>
        <p:spPr>
          <a:xfrm>
            <a:off x="6300192" y="2492896"/>
            <a:ext cx="27363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3315D"/>
                </a:solidFill>
              </a:rPr>
              <a:t>Add your data into an </a:t>
            </a:r>
            <a:r>
              <a:rPr lang="en-US" sz="2400" dirty="0">
                <a:solidFill>
                  <a:srgbClr val="53315D"/>
                </a:solidFill>
              </a:rPr>
              <a:t>Excel spreadsheet</a:t>
            </a:r>
          </a:p>
          <a:p>
            <a:endParaRPr lang="en-GB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0C4BE27-8EB6-43F4-8E85-1387A3BCC91F}"/>
              </a:ext>
            </a:extLst>
          </p:cNvPr>
          <p:cNvSpPr/>
          <p:nvPr/>
        </p:nvSpPr>
        <p:spPr>
          <a:xfrm>
            <a:off x="2843809" y="3446095"/>
            <a:ext cx="504056" cy="866662"/>
          </a:xfrm>
          <a:prstGeom prst="downArrow">
            <a:avLst/>
          </a:prstGeom>
          <a:solidFill>
            <a:srgbClr val="B925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4677CE-96A8-4569-B6ED-75564A507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31" y="4437112"/>
            <a:ext cx="5774863" cy="2088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565E74-7467-4E00-9321-6BEFD4B70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3263554"/>
            <a:ext cx="743804" cy="9406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3D8CB0-C31D-4BC6-BB02-01468601ECF6}"/>
              </a:ext>
            </a:extLst>
          </p:cNvPr>
          <p:cNvSpPr txBox="1"/>
          <p:nvPr/>
        </p:nvSpPr>
        <p:spPr>
          <a:xfrm>
            <a:off x="6300192" y="4332491"/>
            <a:ext cx="268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Save this in a </a:t>
            </a:r>
            <a:r>
              <a:rPr lang="en-US" b="1" dirty="0">
                <a:solidFill>
                  <a:srgbClr val="53315D"/>
                </a:solidFill>
              </a:rPr>
              <a:t>CSV </a:t>
            </a:r>
            <a:r>
              <a:rPr lang="en-US" sz="1600" dirty="0"/>
              <a:t>format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061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58"/>
    </mc:Choice>
    <mc:Fallback xmlns="">
      <p:transition spd="slow" advTm="6745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D13C44-7113-4E1F-99E6-F12B6700AB40}"/>
              </a:ext>
            </a:extLst>
          </p:cNvPr>
          <p:cNvSpPr/>
          <p:nvPr/>
        </p:nvSpPr>
        <p:spPr>
          <a:xfrm>
            <a:off x="6300192" y="534124"/>
            <a:ext cx="2843808" cy="792088"/>
          </a:xfrm>
          <a:prstGeom prst="rect">
            <a:avLst/>
          </a:prstGeom>
          <a:solidFill>
            <a:srgbClr val="B925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Step 2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057A4-C717-40AB-97BB-3809ED1DE61A}"/>
              </a:ext>
            </a:extLst>
          </p:cNvPr>
          <p:cNvSpPr txBox="1"/>
          <p:nvPr/>
        </p:nvSpPr>
        <p:spPr>
          <a:xfrm>
            <a:off x="6378111" y="1580910"/>
            <a:ext cx="27363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3315D"/>
                </a:solidFill>
              </a:rPr>
              <a:t>Visit </a:t>
            </a:r>
            <a:r>
              <a:rPr lang="en-US" sz="2400" dirty="0">
                <a:solidFill>
                  <a:srgbClr val="20ADB0"/>
                </a:solidFill>
              </a:rPr>
              <a:t>arcgis.com </a:t>
            </a:r>
            <a:r>
              <a:rPr lang="en-US" sz="2400" dirty="0">
                <a:solidFill>
                  <a:srgbClr val="53315D"/>
                </a:solidFill>
              </a:rPr>
              <a:t>click on the word </a:t>
            </a:r>
          </a:p>
          <a:p>
            <a:r>
              <a:rPr lang="en-US" sz="2400" dirty="0">
                <a:solidFill>
                  <a:srgbClr val="53315D"/>
                </a:solidFill>
              </a:rPr>
              <a:t>‘</a:t>
            </a:r>
            <a:r>
              <a:rPr lang="en-US" sz="2400" b="1" dirty="0">
                <a:solidFill>
                  <a:srgbClr val="B92573"/>
                </a:solidFill>
              </a:rPr>
              <a:t>map</a:t>
            </a:r>
            <a:r>
              <a:rPr lang="en-US" sz="2400" dirty="0">
                <a:solidFill>
                  <a:srgbClr val="53315D"/>
                </a:solidFill>
              </a:rPr>
              <a:t>’ on the top toolbar.</a:t>
            </a:r>
            <a:endParaRPr lang="en-US" sz="2800" dirty="0">
              <a:solidFill>
                <a:srgbClr val="53315D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5BC7BD-72A0-4BD8-B5D2-68C10B3207F6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Mapping boat data in the Broads using GIS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3019F-9BD5-485B-9B03-0790592B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5" y="504683"/>
            <a:ext cx="4392488" cy="30346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2B6935-5088-449A-86E3-33ED1F44497F}"/>
              </a:ext>
            </a:extLst>
          </p:cNvPr>
          <p:cNvCxnSpPr>
            <a:cxnSpLocks/>
          </p:cNvCxnSpPr>
          <p:nvPr/>
        </p:nvCxnSpPr>
        <p:spPr>
          <a:xfrm flipH="1" flipV="1">
            <a:off x="2411761" y="836715"/>
            <a:ext cx="3995935" cy="1584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6CD17B6-951C-4AC3-B5AA-321ECB7D3EBB}"/>
              </a:ext>
            </a:extLst>
          </p:cNvPr>
          <p:cNvSpPr/>
          <p:nvPr/>
        </p:nvSpPr>
        <p:spPr>
          <a:xfrm>
            <a:off x="2123728" y="764704"/>
            <a:ext cx="288032" cy="144016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E3055E-AA8F-444F-A4D2-52182830A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5" y="3750288"/>
            <a:ext cx="4392487" cy="28399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934730-2660-4129-95E2-7B57518C8E36}"/>
              </a:ext>
            </a:extLst>
          </p:cNvPr>
          <p:cNvCxnSpPr>
            <a:cxnSpLocks/>
          </p:cNvCxnSpPr>
          <p:nvPr/>
        </p:nvCxnSpPr>
        <p:spPr>
          <a:xfrm flipH="1">
            <a:off x="5148065" y="4149080"/>
            <a:ext cx="1230045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83E7479-25A8-424D-9551-ABDFDCF9E004}"/>
              </a:ext>
            </a:extLst>
          </p:cNvPr>
          <p:cNvSpPr txBox="1"/>
          <p:nvPr/>
        </p:nvSpPr>
        <p:spPr>
          <a:xfrm>
            <a:off x="6437281" y="3593651"/>
            <a:ext cx="2706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3315D"/>
                </a:solidFill>
              </a:rPr>
              <a:t>Which will take you to this page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01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8"/>
    </mc:Choice>
    <mc:Fallback xmlns="">
      <p:transition spd="slow" advTm="3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4.4|5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9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16798</TotalTime>
  <Words>713</Words>
  <Application>Microsoft Office PowerPoint</Application>
  <PresentationFormat>On-screen Show (4:3)</PresentationFormat>
  <Paragraphs>100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Webster</dc:creator>
  <cp:lastModifiedBy>Chris Webster</cp:lastModifiedBy>
  <cp:revision>3</cp:revision>
  <dcterms:created xsi:type="dcterms:W3CDTF">2020-08-01T09:46:20Z</dcterms:created>
  <dcterms:modified xsi:type="dcterms:W3CDTF">2020-09-11T13:15:10Z</dcterms:modified>
</cp:coreProperties>
</file>