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handoutMasterIdLst>
    <p:handoutMasterId r:id="rId11"/>
  </p:handoutMasterIdLst>
  <p:sldIdLst>
    <p:sldId id="256" r:id="rId2"/>
    <p:sldId id="258" r:id="rId3"/>
    <p:sldId id="298" r:id="rId4"/>
    <p:sldId id="299" r:id="rId5"/>
    <p:sldId id="300" r:id="rId6"/>
    <p:sldId id="301" r:id="rId7"/>
    <p:sldId id="302" r:id="rId8"/>
    <p:sldId id="277" r:id="rId9"/>
  </p:sldIdLst>
  <p:sldSz cx="9144000" cy="6858000" type="screen4x3"/>
  <p:notesSz cx="6797675" cy="9926638"/>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315D"/>
    <a:srgbClr val="DBF5E1"/>
    <a:srgbClr val="20ADB0"/>
    <a:srgbClr val="B92573"/>
    <a:srgbClr val="3E867F"/>
    <a:srgbClr val="E9F8BA"/>
    <a:srgbClr val="FED0F7"/>
    <a:srgbClr val="689BA0"/>
    <a:srgbClr val="70BDD2"/>
    <a:srgbClr val="7F35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405FB5D-5E20-41C9-8F73-7BBAD2213AA6}" v="25" dt="2020-09-10T16:22:47.8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p:cViewPr varScale="1">
        <p:scale>
          <a:sx n="114" d="100"/>
          <a:sy n="114" d="100"/>
        </p:scale>
        <p:origin x="1560" y="108"/>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 Webster" userId="79bbba6fe368c292" providerId="LiveId" clId="{6E7ACE3C-73B8-45E9-B83F-CD89309027FC}"/>
    <pc:docChg chg="delSld">
      <pc:chgData name="Chris Webster" userId="79bbba6fe368c292" providerId="LiveId" clId="{6E7ACE3C-73B8-45E9-B83F-CD89309027FC}" dt="2020-09-11T13:23:35.305" v="0" actId="47"/>
      <pc:docMkLst>
        <pc:docMk/>
      </pc:docMkLst>
      <pc:sldChg chg="del">
        <pc:chgData name="Chris Webster" userId="79bbba6fe368c292" providerId="LiveId" clId="{6E7ACE3C-73B8-45E9-B83F-CD89309027FC}" dt="2020-09-11T13:23:35.305" v="0" actId="47"/>
        <pc:sldMkLst>
          <pc:docMk/>
          <pc:sldMk cId="1417468566" sldId="30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22220CC-95A1-433B-BED6-96EC8AD41962}"/>
              </a:ext>
            </a:extLst>
          </p:cNvPr>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pPr>
              <a:defRPr/>
            </a:pPr>
            <a:endParaRPr lang="en-GB"/>
          </a:p>
        </p:txBody>
      </p:sp>
      <p:sp>
        <p:nvSpPr>
          <p:cNvPr id="3" name="Date Placeholder 2">
            <a:extLst>
              <a:ext uri="{FF2B5EF4-FFF2-40B4-BE49-F238E27FC236}">
                <a16:creationId xmlns:a16="http://schemas.microsoft.com/office/drawing/2014/main" id="{BB73449C-4D47-4515-921B-45ADAE254ABC}"/>
              </a:ext>
            </a:extLst>
          </p:cNvPr>
          <p:cNvSpPr>
            <a:spLocks noGrp="1"/>
          </p:cNvSpPr>
          <p:nvPr>
            <p:ph type="dt" sz="quarter" idx="1"/>
          </p:nvPr>
        </p:nvSpPr>
        <p:spPr>
          <a:xfrm>
            <a:off x="3849688" y="0"/>
            <a:ext cx="2946400" cy="498475"/>
          </a:xfrm>
          <a:prstGeom prst="rect">
            <a:avLst/>
          </a:prstGeom>
        </p:spPr>
        <p:txBody>
          <a:bodyPr vert="horz" lIns="91440" tIns="45720" rIns="91440" bIns="45720" rtlCol="0"/>
          <a:lstStyle>
            <a:lvl1pPr algn="r">
              <a:defRPr sz="1200"/>
            </a:lvl1pPr>
          </a:lstStyle>
          <a:p>
            <a:pPr>
              <a:defRPr/>
            </a:pPr>
            <a:fld id="{6CFDF3BD-3CE8-46C5-A84A-029DE4513652}" type="datetimeFigureOut">
              <a:rPr lang="en-GB"/>
              <a:pPr>
                <a:defRPr/>
              </a:pPr>
              <a:t>11/09/2020</a:t>
            </a:fld>
            <a:endParaRPr lang="en-GB"/>
          </a:p>
        </p:txBody>
      </p:sp>
      <p:sp>
        <p:nvSpPr>
          <p:cNvPr id="4" name="Footer Placeholder 3">
            <a:extLst>
              <a:ext uri="{FF2B5EF4-FFF2-40B4-BE49-F238E27FC236}">
                <a16:creationId xmlns:a16="http://schemas.microsoft.com/office/drawing/2014/main" id="{7EC9F2BA-1D5E-4C0B-8BB3-CE9E5B7D9D84}"/>
              </a:ext>
            </a:extLst>
          </p:cNvPr>
          <p:cNvSpPr>
            <a:spLocks noGrp="1"/>
          </p:cNvSpPr>
          <p:nvPr>
            <p:ph type="ftr" sz="quarter" idx="2"/>
          </p:nvPr>
        </p:nvSpPr>
        <p:spPr>
          <a:xfrm>
            <a:off x="0" y="9428163"/>
            <a:ext cx="2946400" cy="498475"/>
          </a:xfrm>
          <a:prstGeom prst="rect">
            <a:avLst/>
          </a:prstGeom>
        </p:spPr>
        <p:txBody>
          <a:bodyPr vert="horz" lIns="91440" tIns="45720" rIns="91440" bIns="45720" rtlCol="0" anchor="b"/>
          <a:lstStyle>
            <a:lvl1pPr algn="l">
              <a:defRPr sz="1200"/>
            </a:lvl1pPr>
          </a:lstStyle>
          <a:p>
            <a:pPr>
              <a:defRPr/>
            </a:pPr>
            <a:endParaRPr lang="en-GB"/>
          </a:p>
        </p:txBody>
      </p:sp>
      <p:sp>
        <p:nvSpPr>
          <p:cNvPr id="5" name="Slide Number Placeholder 4">
            <a:extLst>
              <a:ext uri="{FF2B5EF4-FFF2-40B4-BE49-F238E27FC236}">
                <a16:creationId xmlns:a16="http://schemas.microsoft.com/office/drawing/2014/main" id="{38930AA6-BCAA-49F7-B3F3-AD5B6670AA36}"/>
              </a:ext>
            </a:extLst>
          </p:cNvPr>
          <p:cNvSpPr>
            <a:spLocks noGrp="1"/>
          </p:cNvSpPr>
          <p:nvPr>
            <p:ph type="sldNum" sz="quarter" idx="3"/>
          </p:nvPr>
        </p:nvSpPr>
        <p:spPr>
          <a:xfrm>
            <a:off x="3849688" y="9428163"/>
            <a:ext cx="2946400" cy="498475"/>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426CE104-C61F-4F40-B873-DB71C0CAA0A0}" type="slidenum">
              <a:rPr lang="en-GB" altLang="en-US"/>
              <a:pPr>
                <a:defRPr/>
              </a:pPr>
              <a:t>‹#›</a:t>
            </a:fld>
            <a:endParaRPr lang="en-GB"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C3A24DB-42FE-4D7C-A4AF-5F020EBBD8F0}"/>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GB"/>
          </a:p>
        </p:txBody>
      </p:sp>
      <p:sp>
        <p:nvSpPr>
          <p:cNvPr id="3" name="Date Placeholder 2">
            <a:extLst>
              <a:ext uri="{FF2B5EF4-FFF2-40B4-BE49-F238E27FC236}">
                <a16:creationId xmlns:a16="http://schemas.microsoft.com/office/drawing/2014/main" id="{9A958879-0F69-4B4E-ADD1-F18D2EFE5BBF}"/>
              </a:ext>
            </a:extLst>
          </p:cNvPr>
          <p:cNvSpPr>
            <a:spLocks noGrp="1"/>
          </p:cNvSpPr>
          <p:nvPr>
            <p:ph type="dt" idx="1"/>
          </p:nvPr>
        </p:nvSpPr>
        <p:spPr>
          <a:xfrm>
            <a:off x="3849688" y="0"/>
            <a:ext cx="2946400" cy="496888"/>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81201C0A-B5F1-4456-A0A1-B5F9A1083FD0}" type="datetimeFigureOut">
              <a:rPr lang="en-US"/>
              <a:pPr>
                <a:defRPr/>
              </a:pPr>
              <a:t>9/11/2020</a:t>
            </a:fld>
            <a:endParaRPr lang="en-GB"/>
          </a:p>
        </p:txBody>
      </p:sp>
      <p:sp>
        <p:nvSpPr>
          <p:cNvPr id="4" name="Slide Image Placeholder 3">
            <a:extLst>
              <a:ext uri="{FF2B5EF4-FFF2-40B4-BE49-F238E27FC236}">
                <a16:creationId xmlns:a16="http://schemas.microsoft.com/office/drawing/2014/main" id="{A6CC334D-E4C7-48EA-8838-E749356AA596}"/>
              </a:ext>
            </a:extLst>
          </p:cNvPr>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id="{ADE8E4EF-F99B-41AD-AD56-07532B8034EC}"/>
              </a:ext>
            </a:extLst>
          </p:cNvPr>
          <p:cNvSpPr>
            <a:spLocks noGrp="1"/>
          </p:cNvSpPr>
          <p:nvPr>
            <p:ph type="body" sz="quarter" idx="3"/>
          </p:nvPr>
        </p:nvSpPr>
        <p:spPr>
          <a:xfrm>
            <a:off x="679450" y="4716463"/>
            <a:ext cx="5438775" cy="4465637"/>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1B32AF2E-6304-44DB-A133-D75E6DF7BE50}"/>
              </a:ext>
            </a:extLst>
          </p:cNvPr>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GB"/>
          </a:p>
        </p:txBody>
      </p:sp>
      <p:sp>
        <p:nvSpPr>
          <p:cNvPr id="7" name="Slide Number Placeholder 6">
            <a:extLst>
              <a:ext uri="{FF2B5EF4-FFF2-40B4-BE49-F238E27FC236}">
                <a16:creationId xmlns:a16="http://schemas.microsoft.com/office/drawing/2014/main" id="{2E97DCCE-D662-4A78-B417-91F278438690}"/>
              </a:ext>
            </a:extLst>
          </p:cNvPr>
          <p:cNvSpPr>
            <a:spLocks noGrp="1"/>
          </p:cNvSpPr>
          <p:nvPr>
            <p:ph type="sldNum" sz="quarter" idx="5"/>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2D09E96F-1223-469E-B999-93A6CBC626A8}"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Disclaimer – Although the video mentions the possibility of a future Broads triathlon event, the Broads Authority wish to confirm that at this stage this is hypothetical and all the correct legal procedures and planning would be required before such an event was committed to.</a:t>
            </a:r>
            <a:endParaRPr lang="en-GB" dirty="0"/>
          </a:p>
        </p:txBody>
      </p:sp>
      <p:sp>
        <p:nvSpPr>
          <p:cNvPr id="4" name="Slide Number Placeholder 3"/>
          <p:cNvSpPr>
            <a:spLocks noGrp="1"/>
          </p:cNvSpPr>
          <p:nvPr>
            <p:ph type="sldNum" sz="quarter" idx="5"/>
          </p:nvPr>
        </p:nvSpPr>
        <p:spPr/>
        <p:txBody>
          <a:bodyPr/>
          <a:lstStyle/>
          <a:p>
            <a:pPr>
              <a:defRPr/>
            </a:pPr>
            <a:fld id="{2D09E96F-1223-469E-B999-93A6CBC626A8}" type="slidenum">
              <a:rPr lang="en-GB" altLang="en-US" smtClean="0"/>
              <a:pPr>
                <a:defRPr/>
              </a:pPr>
              <a:t>4</a:t>
            </a:fld>
            <a:endParaRPr lang="en-GB" altLang="en-US"/>
          </a:p>
        </p:txBody>
      </p:sp>
    </p:spTree>
    <p:extLst>
      <p:ext uri="{BB962C8B-B14F-4D97-AF65-F5344CB8AC3E}">
        <p14:creationId xmlns:p14="http://schemas.microsoft.com/office/powerpoint/2010/main" val="125345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7DD90E7-C4D5-4052-AE9C-39F87A2E0C17}"/>
              </a:ext>
            </a:extLst>
          </p:cNvPr>
          <p:cNvSpPr>
            <a:spLocks noGrp="1"/>
          </p:cNvSpPr>
          <p:nvPr>
            <p:ph type="dt" sz="half" idx="10"/>
          </p:nvPr>
        </p:nvSpPr>
        <p:spPr/>
        <p:txBody>
          <a:bodyPr/>
          <a:lstStyle>
            <a:lvl1pPr>
              <a:defRPr/>
            </a:lvl1pPr>
          </a:lstStyle>
          <a:p>
            <a:pPr>
              <a:defRPr/>
            </a:pPr>
            <a:fld id="{DF2C7A80-A555-4107-82E4-EA9A0CB2003F}" type="datetimeFigureOut">
              <a:rPr lang="en-US"/>
              <a:pPr>
                <a:defRPr/>
              </a:pPr>
              <a:t>9/11/2020</a:t>
            </a:fld>
            <a:endParaRPr lang="en-GB"/>
          </a:p>
        </p:txBody>
      </p:sp>
      <p:sp>
        <p:nvSpPr>
          <p:cNvPr id="5" name="Footer Placeholder 4">
            <a:extLst>
              <a:ext uri="{FF2B5EF4-FFF2-40B4-BE49-F238E27FC236}">
                <a16:creationId xmlns:a16="http://schemas.microsoft.com/office/drawing/2014/main" id="{9562443E-DDF2-44B2-82E9-2D8B901926F1}"/>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DA61B81C-E8EC-4B7B-B312-D52A1E2964CA}"/>
              </a:ext>
            </a:extLst>
          </p:cNvPr>
          <p:cNvSpPr>
            <a:spLocks noGrp="1"/>
          </p:cNvSpPr>
          <p:nvPr>
            <p:ph type="sldNum" sz="quarter" idx="12"/>
          </p:nvPr>
        </p:nvSpPr>
        <p:spPr/>
        <p:txBody>
          <a:bodyPr/>
          <a:lstStyle>
            <a:lvl1pPr>
              <a:defRPr/>
            </a:lvl1pPr>
          </a:lstStyle>
          <a:p>
            <a:pPr>
              <a:defRPr/>
            </a:pPr>
            <a:fld id="{0E4958CE-5A19-4C3A-A435-9B691C376F3B}" type="slidenum">
              <a:rPr lang="en-GB" altLang="en-US"/>
              <a:pPr>
                <a:defRPr/>
              </a:pPr>
              <a:t>‹#›</a:t>
            </a:fld>
            <a:endParaRPr lang="en-GB" altLang="en-US"/>
          </a:p>
        </p:txBody>
      </p:sp>
    </p:spTree>
    <p:extLst>
      <p:ext uri="{BB962C8B-B14F-4D97-AF65-F5344CB8AC3E}">
        <p14:creationId xmlns:p14="http://schemas.microsoft.com/office/powerpoint/2010/main" val="4179574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417C843-960B-4C9F-BEA8-F437653C3927}"/>
              </a:ext>
            </a:extLst>
          </p:cNvPr>
          <p:cNvSpPr>
            <a:spLocks noGrp="1"/>
          </p:cNvSpPr>
          <p:nvPr>
            <p:ph type="dt" sz="half" idx="10"/>
          </p:nvPr>
        </p:nvSpPr>
        <p:spPr/>
        <p:txBody>
          <a:bodyPr/>
          <a:lstStyle>
            <a:lvl1pPr>
              <a:defRPr/>
            </a:lvl1pPr>
          </a:lstStyle>
          <a:p>
            <a:pPr>
              <a:defRPr/>
            </a:pPr>
            <a:fld id="{E709B277-873C-44E8-B110-ECF4A950318A}" type="datetimeFigureOut">
              <a:rPr lang="en-US"/>
              <a:pPr>
                <a:defRPr/>
              </a:pPr>
              <a:t>9/11/2020</a:t>
            </a:fld>
            <a:endParaRPr lang="en-GB"/>
          </a:p>
        </p:txBody>
      </p:sp>
      <p:sp>
        <p:nvSpPr>
          <p:cNvPr id="5" name="Footer Placeholder 4">
            <a:extLst>
              <a:ext uri="{FF2B5EF4-FFF2-40B4-BE49-F238E27FC236}">
                <a16:creationId xmlns:a16="http://schemas.microsoft.com/office/drawing/2014/main" id="{9343A2FF-81BE-40C1-9B8D-1E444FE82103}"/>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B0AAAE66-4135-40AE-B778-789B4BC55BD6}"/>
              </a:ext>
            </a:extLst>
          </p:cNvPr>
          <p:cNvSpPr>
            <a:spLocks noGrp="1"/>
          </p:cNvSpPr>
          <p:nvPr>
            <p:ph type="sldNum" sz="quarter" idx="12"/>
          </p:nvPr>
        </p:nvSpPr>
        <p:spPr/>
        <p:txBody>
          <a:bodyPr/>
          <a:lstStyle>
            <a:lvl1pPr>
              <a:defRPr/>
            </a:lvl1pPr>
          </a:lstStyle>
          <a:p>
            <a:pPr>
              <a:defRPr/>
            </a:pPr>
            <a:fld id="{E25E3C4B-6E97-4E95-9A81-69AE2B4C47C1}" type="slidenum">
              <a:rPr lang="en-GB" altLang="en-US"/>
              <a:pPr>
                <a:defRPr/>
              </a:pPr>
              <a:t>‹#›</a:t>
            </a:fld>
            <a:endParaRPr lang="en-GB" altLang="en-US"/>
          </a:p>
        </p:txBody>
      </p:sp>
    </p:spTree>
    <p:extLst>
      <p:ext uri="{BB962C8B-B14F-4D97-AF65-F5344CB8AC3E}">
        <p14:creationId xmlns:p14="http://schemas.microsoft.com/office/powerpoint/2010/main" val="1738635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CB7C89A-0016-4B17-80E5-5FD7C098476F}"/>
              </a:ext>
            </a:extLst>
          </p:cNvPr>
          <p:cNvSpPr>
            <a:spLocks noGrp="1"/>
          </p:cNvSpPr>
          <p:nvPr>
            <p:ph type="dt" sz="half" idx="10"/>
          </p:nvPr>
        </p:nvSpPr>
        <p:spPr/>
        <p:txBody>
          <a:bodyPr/>
          <a:lstStyle>
            <a:lvl1pPr>
              <a:defRPr/>
            </a:lvl1pPr>
          </a:lstStyle>
          <a:p>
            <a:pPr>
              <a:defRPr/>
            </a:pPr>
            <a:fld id="{40126C41-B676-42F5-BD05-4346F2BA02D6}" type="datetimeFigureOut">
              <a:rPr lang="en-US"/>
              <a:pPr>
                <a:defRPr/>
              </a:pPr>
              <a:t>9/11/2020</a:t>
            </a:fld>
            <a:endParaRPr lang="en-GB"/>
          </a:p>
        </p:txBody>
      </p:sp>
      <p:sp>
        <p:nvSpPr>
          <p:cNvPr id="5" name="Footer Placeholder 4">
            <a:extLst>
              <a:ext uri="{FF2B5EF4-FFF2-40B4-BE49-F238E27FC236}">
                <a16:creationId xmlns:a16="http://schemas.microsoft.com/office/drawing/2014/main" id="{C3A5D7E6-31C9-4ED4-B721-F6160970E4EB}"/>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2B36BA2A-253A-45A6-A900-469007D933CE}"/>
              </a:ext>
            </a:extLst>
          </p:cNvPr>
          <p:cNvSpPr>
            <a:spLocks noGrp="1"/>
          </p:cNvSpPr>
          <p:nvPr>
            <p:ph type="sldNum" sz="quarter" idx="12"/>
          </p:nvPr>
        </p:nvSpPr>
        <p:spPr/>
        <p:txBody>
          <a:bodyPr/>
          <a:lstStyle>
            <a:lvl1pPr>
              <a:defRPr/>
            </a:lvl1pPr>
          </a:lstStyle>
          <a:p>
            <a:pPr>
              <a:defRPr/>
            </a:pPr>
            <a:fld id="{A251E6AB-D2FA-4699-B299-874411951B68}" type="slidenum">
              <a:rPr lang="en-GB" altLang="en-US"/>
              <a:pPr>
                <a:defRPr/>
              </a:pPr>
              <a:t>‹#›</a:t>
            </a:fld>
            <a:endParaRPr lang="en-GB" altLang="en-US"/>
          </a:p>
        </p:txBody>
      </p:sp>
    </p:spTree>
    <p:extLst>
      <p:ext uri="{BB962C8B-B14F-4D97-AF65-F5344CB8AC3E}">
        <p14:creationId xmlns:p14="http://schemas.microsoft.com/office/powerpoint/2010/main" val="3569344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F3DCDE8-2890-4700-A30F-DF8AB17C3C83}"/>
              </a:ext>
            </a:extLst>
          </p:cNvPr>
          <p:cNvSpPr>
            <a:spLocks noGrp="1"/>
          </p:cNvSpPr>
          <p:nvPr>
            <p:ph type="dt" sz="half" idx="10"/>
          </p:nvPr>
        </p:nvSpPr>
        <p:spPr/>
        <p:txBody>
          <a:bodyPr/>
          <a:lstStyle>
            <a:lvl1pPr>
              <a:defRPr/>
            </a:lvl1pPr>
          </a:lstStyle>
          <a:p>
            <a:pPr>
              <a:defRPr/>
            </a:pPr>
            <a:fld id="{36FF91B1-005D-4A8B-8C0A-C75A8241753D}" type="datetimeFigureOut">
              <a:rPr lang="en-US"/>
              <a:pPr>
                <a:defRPr/>
              </a:pPr>
              <a:t>9/11/2020</a:t>
            </a:fld>
            <a:endParaRPr lang="en-GB"/>
          </a:p>
        </p:txBody>
      </p:sp>
      <p:sp>
        <p:nvSpPr>
          <p:cNvPr id="5" name="Footer Placeholder 4">
            <a:extLst>
              <a:ext uri="{FF2B5EF4-FFF2-40B4-BE49-F238E27FC236}">
                <a16:creationId xmlns:a16="http://schemas.microsoft.com/office/drawing/2014/main" id="{1C2693C7-5A70-40F5-98DE-4C2F7C91C67E}"/>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F3D08697-20DB-4929-B437-F3B0DB9D67C5}"/>
              </a:ext>
            </a:extLst>
          </p:cNvPr>
          <p:cNvSpPr>
            <a:spLocks noGrp="1"/>
          </p:cNvSpPr>
          <p:nvPr>
            <p:ph type="sldNum" sz="quarter" idx="12"/>
          </p:nvPr>
        </p:nvSpPr>
        <p:spPr/>
        <p:txBody>
          <a:bodyPr/>
          <a:lstStyle>
            <a:lvl1pPr>
              <a:defRPr/>
            </a:lvl1pPr>
          </a:lstStyle>
          <a:p>
            <a:pPr>
              <a:defRPr/>
            </a:pPr>
            <a:fld id="{B4A74E81-3799-420B-AD14-E01FDD615036}" type="slidenum">
              <a:rPr lang="en-GB" altLang="en-US"/>
              <a:pPr>
                <a:defRPr/>
              </a:pPr>
              <a:t>‹#›</a:t>
            </a:fld>
            <a:endParaRPr lang="en-GB" altLang="en-US"/>
          </a:p>
        </p:txBody>
      </p:sp>
    </p:spTree>
    <p:extLst>
      <p:ext uri="{BB962C8B-B14F-4D97-AF65-F5344CB8AC3E}">
        <p14:creationId xmlns:p14="http://schemas.microsoft.com/office/powerpoint/2010/main" val="22498458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433F940-91DB-4A9F-90CD-1AD817FAC29F}"/>
              </a:ext>
            </a:extLst>
          </p:cNvPr>
          <p:cNvSpPr>
            <a:spLocks noGrp="1"/>
          </p:cNvSpPr>
          <p:nvPr>
            <p:ph type="dt" sz="half" idx="10"/>
          </p:nvPr>
        </p:nvSpPr>
        <p:spPr/>
        <p:txBody>
          <a:bodyPr/>
          <a:lstStyle>
            <a:lvl1pPr>
              <a:defRPr/>
            </a:lvl1pPr>
          </a:lstStyle>
          <a:p>
            <a:pPr>
              <a:defRPr/>
            </a:pPr>
            <a:fld id="{02CCE4E4-F156-4294-95BE-431B8A20BC3E}" type="datetimeFigureOut">
              <a:rPr lang="en-US"/>
              <a:pPr>
                <a:defRPr/>
              </a:pPr>
              <a:t>9/11/2020</a:t>
            </a:fld>
            <a:endParaRPr lang="en-GB"/>
          </a:p>
        </p:txBody>
      </p:sp>
      <p:sp>
        <p:nvSpPr>
          <p:cNvPr id="5" name="Footer Placeholder 4">
            <a:extLst>
              <a:ext uri="{FF2B5EF4-FFF2-40B4-BE49-F238E27FC236}">
                <a16:creationId xmlns:a16="http://schemas.microsoft.com/office/drawing/2014/main" id="{39975EF8-30B7-4B4E-A8A7-17A1FA58DE5F}"/>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77229288-D79F-4AB0-AF6E-19148E74FB2D}"/>
              </a:ext>
            </a:extLst>
          </p:cNvPr>
          <p:cNvSpPr>
            <a:spLocks noGrp="1"/>
          </p:cNvSpPr>
          <p:nvPr>
            <p:ph type="sldNum" sz="quarter" idx="12"/>
          </p:nvPr>
        </p:nvSpPr>
        <p:spPr/>
        <p:txBody>
          <a:bodyPr/>
          <a:lstStyle>
            <a:lvl1pPr>
              <a:defRPr/>
            </a:lvl1pPr>
          </a:lstStyle>
          <a:p>
            <a:pPr>
              <a:defRPr/>
            </a:pPr>
            <a:fld id="{963E95EE-D4DB-4DCF-8C96-7746CA1A88A8}" type="slidenum">
              <a:rPr lang="en-GB" altLang="en-US"/>
              <a:pPr>
                <a:defRPr/>
              </a:pPr>
              <a:t>‹#›</a:t>
            </a:fld>
            <a:endParaRPr lang="en-GB" altLang="en-US"/>
          </a:p>
        </p:txBody>
      </p:sp>
    </p:spTree>
    <p:extLst>
      <p:ext uri="{BB962C8B-B14F-4D97-AF65-F5344CB8AC3E}">
        <p14:creationId xmlns:p14="http://schemas.microsoft.com/office/powerpoint/2010/main" val="523122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1B55FAE7-20B8-4CDE-AC83-CA862FB3CA60}"/>
              </a:ext>
            </a:extLst>
          </p:cNvPr>
          <p:cNvSpPr>
            <a:spLocks noGrp="1"/>
          </p:cNvSpPr>
          <p:nvPr>
            <p:ph type="dt" sz="half" idx="10"/>
          </p:nvPr>
        </p:nvSpPr>
        <p:spPr/>
        <p:txBody>
          <a:bodyPr/>
          <a:lstStyle>
            <a:lvl1pPr>
              <a:defRPr/>
            </a:lvl1pPr>
          </a:lstStyle>
          <a:p>
            <a:pPr>
              <a:defRPr/>
            </a:pPr>
            <a:fld id="{E9F21E79-B196-4A4B-B3AF-17E5EC7260E7}" type="datetimeFigureOut">
              <a:rPr lang="en-US"/>
              <a:pPr>
                <a:defRPr/>
              </a:pPr>
              <a:t>9/11/2020</a:t>
            </a:fld>
            <a:endParaRPr lang="en-GB"/>
          </a:p>
        </p:txBody>
      </p:sp>
      <p:sp>
        <p:nvSpPr>
          <p:cNvPr id="6" name="Footer Placeholder 4">
            <a:extLst>
              <a:ext uri="{FF2B5EF4-FFF2-40B4-BE49-F238E27FC236}">
                <a16:creationId xmlns:a16="http://schemas.microsoft.com/office/drawing/2014/main" id="{AC50599D-4C5B-43CD-A811-981133A953C8}"/>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B710FCAA-AB56-41C4-8B2D-E6FB9400FD64}"/>
              </a:ext>
            </a:extLst>
          </p:cNvPr>
          <p:cNvSpPr>
            <a:spLocks noGrp="1"/>
          </p:cNvSpPr>
          <p:nvPr>
            <p:ph type="sldNum" sz="quarter" idx="12"/>
          </p:nvPr>
        </p:nvSpPr>
        <p:spPr/>
        <p:txBody>
          <a:bodyPr/>
          <a:lstStyle>
            <a:lvl1pPr>
              <a:defRPr/>
            </a:lvl1pPr>
          </a:lstStyle>
          <a:p>
            <a:pPr>
              <a:defRPr/>
            </a:pPr>
            <a:fld id="{D40594DB-27ED-485F-A6FA-33989898A3FD}" type="slidenum">
              <a:rPr lang="en-GB" altLang="en-US"/>
              <a:pPr>
                <a:defRPr/>
              </a:pPr>
              <a:t>‹#›</a:t>
            </a:fld>
            <a:endParaRPr lang="en-GB" altLang="en-US"/>
          </a:p>
        </p:txBody>
      </p:sp>
    </p:spTree>
    <p:extLst>
      <p:ext uri="{BB962C8B-B14F-4D97-AF65-F5344CB8AC3E}">
        <p14:creationId xmlns:p14="http://schemas.microsoft.com/office/powerpoint/2010/main" val="1774607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98C85653-6455-4CD3-A78B-FCEE6659A420}"/>
              </a:ext>
            </a:extLst>
          </p:cNvPr>
          <p:cNvSpPr>
            <a:spLocks noGrp="1"/>
          </p:cNvSpPr>
          <p:nvPr>
            <p:ph type="dt" sz="half" idx="10"/>
          </p:nvPr>
        </p:nvSpPr>
        <p:spPr/>
        <p:txBody>
          <a:bodyPr/>
          <a:lstStyle>
            <a:lvl1pPr>
              <a:defRPr/>
            </a:lvl1pPr>
          </a:lstStyle>
          <a:p>
            <a:pPr>
              <a:defRPr/>
            </a:pPr>
            <a:fld id="{64EAD6E8-EB03-42EC-8AA3-F4D7E67BB658}" type="datetimeFigureOut">
              <a:rPr lang="en-US"/>
              <a:pPr>
                <a:defRPr/>
              </a:pPr>
              <a:t>9/11/2020</a:t>
            </a:fld>
            <a:endParaRPr lang="en-GB"/>
          </a:p>
        </p:txBody>
      </p:sp>
      <p:sp>
        <p:nvSpPr>
          <p:cNvPr id="8" name="Footer Placeholder 4">
            <a:extLst>
              <a:ext uri="{FF2B5EF4-FFF2-40B4-BE49-F238E27FC236}">
                <a16:creationId xmlns:a16="http://schemas.microsoft.com/office/drawing/2014/main" id="{7410342F-4350-47A1-9E68-44251EA0AEDB}"/>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1CF2587A-54E4-40E9-8308-192574B5D18C}"/>
              </a:ext>
            </a:extLst>
          </p:cNvPr>
          <p:cNvSpPr>
            <a:spLocks noGrp="1"/>
          </p:cNvSpPr>
          <p:nvPr>
            <p:ph type="sldNum" sz="quarter" idx="12"/>
          </p:nvPr>
        </p:nvSpPr>
        <p:spPr/>
        <p:txBody>
          <a:bodyPr/>
          <a:lstStyle>
            <a:lvl1pPr>
              <a:defRPr/>
            </a:lvl1pPr>
          </a:lstStyle>
          <a:p>
            <a:pPr>
              <a:defRPr/>
            </a:pPr>
            <a:fld id="{4A379F34-1B3B-45E9-A72A-F43B9C66047C}" type="slidenum">
              <a:rPr lang="en-GB" altLang="en-US"/>
              <a:pPr>
                <a:defRPr/>
              </a:pPr>
              <a:t>‹#›</a:t>
            </a:fld>
            <a:endParaRPr lang="en-GB" altLang="en-US"/>
          </a:p>
        </p:txBody>
      </p:sp>
    </p:spTree>
    <p:extLst>
      <p:ext uri="{BB962C8B-B14F-4D97-AF65-F5344CB8AC3E}">
        <p14:creationId xmlns:p14="http://schemas.microsoft.com/office/powerpoint/2010/main" val="20208317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BABCD7FE-8CC6-40E2-A391-5BA5CA205C26}"/>
              </a:ext>
            </a:extLst>
          </p:cNvPr>
          <p:cNvSpPr>
            <a:spLocks noGrp="1"/>
          </p:cNvSpPr>
          <p:nvPr>
            <p:ph type="dt" sz="half" idx="10"/>
          </p:nvPr>
        </p:nvSpPr>
        <p:spPr/>
        <p:txBody>
          <a:bodyPr/>
          <a:lstStyle>
            <a:lvl1pPr>
              <a:defRPr/>
            </a:lvl1pPr>
          </a:lstStyle>
          <a:p>
            <a:pPr>
              <a:defRPr/>
            </a:pPr>
            <a:fld id="{E201F058-80F0-46B3-A6AD-591C99E7F0C2}" type="datetimeFigureOut">
              <a:rPr lang="en-US"/>
              <a:pPr>
                <a:defRPr/>
              </a:pPr>
              <a:t>9/11/2020</a:t>
            </a:fld>
            <a:endParaRPr lang="en-GB"/>
          </a:p>
        </p:txBody>
      </p:sp>
      <p:sp>
        <p:nvSpPr>
          <p:cNvPr id="4" name="Footer Placeholder 4">
            <a:extLst>
              <a:ext uri="{FF2B5EF4-FFF2-40B4-BE49-F238E27FC236}">
                <a16:creationId xmlns:a16="http://schemas.microsoft.com/office/drawing/2014/main" id="{90B38AFA-69F2-4BE1-9EEB-528C3A1AA386}"/>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A48C0888-DB83-4E47-B321-A416749BF7F9}"/>
              </a:ext>
            </a:extLst>
          </p:cNvPr>
          <p:cNvSpPr>
            <a:spLocks noGrp="1"/>
          </p:cNvSpPr>
          <p:nvPr>
            <p:ph type="sldNum" sz="quarter" idx="12"/>
          </p:nvPr>
        </p:nvSpPr>
        <p:spPr/>
        <p:txBody>
          <a:bodyPr/>
          <a:lstStyle>
            <a:lvl1pPr>
              <a:defRPr/>
            </a:lvl1pPr>
          </a:lstStyle>
          <a:p>
            <a:pPr>
              <a:defRPr/>
            </a:pPr>
            <a:fld id="{22433316-A9EE-4C74-8CF2-E1FA9EDDB4E5}" type="slidenum">
              <a:rPr lang="en-GB" altLang="en-US"/>
              <a:pPr>
                <a:defRPr/>
              </a:pPr>
              <a:t>‹#›</a:t>
            </a:fld>
            <a:endParaRPr lang="en-GB" altLang="en-US"/>
          </a:p>
        </p:txBody>
      </p:sp>
    </p:spTree>
    <p:extLst>
      <p:ext uri="{BB962C8B-B14F-4D97-AF65-F5344CB8AC3E}">
        <p14:creationId xmlns:p14="http://schemas.microsoft.com/office/powerpoint/2010/main" val="3315705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D82DAAF-E865-4262-B85A-0A6841353016}"/>
              </a:ext>
            </a:extLst>
          </p:cNvPr>
          <p:cNvSpPr>
            <a:spLocks noGrp="1"/>
          </p:cNvSpPr>
          <p:nvPr>
            <p:ph type="dt" sz="half" idx="10"/>
          </p:nvPr>
        </p:nvSpPr>
        <p:spPr/>
        <p:txBody>
          <a:bodyPr/>
          <a:lstStyle>
            <a:lvl1pPr>
              <a:defRPr/>
            </a:lvl1pPr>
          </a:lstStyle>
          <a:p>
            <a:pPr>
              <a:defRPr/>
            </a:pPr>
            <a:fld id="{2034D0F6-F3A6-478F-ACD1-C9A3511436DF}" type="datetimeFigureOut">
              <a:rPr lang="en-US"/>
              <a:pPr>
                <a:defRPr/>
              </a:pPr>
              <a:t>9/11/2020</a:t>
            </a:fld>
            <a:endParaRPr lang="en-GB"/>
          </a:p>
        </p:txBody>
      </p:sp>
      <p:sp>
        <p:nvSpPr>
          <p:cNvPr id="3" name="Footer Placeholder 4">
            <a:extLst>
              <a:ext uri="{FF2B5EF4-FFF2-40B4-BE49-F238E27FC236}">
                <a16:creationId xmlns:a16="http://schemas.microsoft.com/office/drawing/2014/main" id="{0962B116-8F10-4BB4-B43A-D57FCABA8FBD}"/>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9C249027-8BD2-4D27-85E0-7DBEB41773FF}"/>
              </a:ext>
            </a:extLst>
          </p:cNvPr>
          <p:cNvSpPr>
            <a:spLocks noGrp="1"/>
          </p:cNvSpPr>
          <p:nvPr>
            <p:ph type="sldNum" sz="quarter" idx="12"/>
          </p:nvPr>
        </p:nvSpPr>
        <p:spPr/>
        <p:txBody>
          <a:bodyPr/>
          <a:lstStyle>
            <a:lvl1pPr>
              <a:defRPr/>
            </a:lvl1pPr>
          </a:lstStyle>
          <a:p>
            <a:pPr>
              <a:defRPr/>
            </a:pPr>
            <a:fld id="{BC70C027-5504-49AE-9E3C-F6634E95419E}" type="slidenum">
              <a:rPr lang="en-GB" altLang="en-US"/>
              <a:pPr>
                <a:defRPr/>
              </a:pPr>
              <a:t>‹#›</a:t>
            </a:fld>
            <a:endParaRPr lang="en-GB" altLang="en-US"/>
          </a:p>
        </p:txBody>
      </p:sp>
    </p:spTree>
    <p:extLst>
      <p:ext uri="{BB962C8B-B14F-4D97-AF65-F5344CB8AC3E}">
        <p14:creationId xmlns:p14="http://schemas.microsoft.com/office/powerpoint/2010/main" val="1391398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704ACAF-3E08-4615-84F2-97A45D924FE9}"/>
              </a:ext>
            </a:extLst>
          </p:cNvPr>
          <p:cNvSpPr>
            <a:spLocks noGrp="1"/>
          </p:cNvSpPr>
          <p:nvPr>
            <p:ph type="dt" sz="half" idx="10"/>
          </p:nvPr>
        </p:nvSpPr>
        <p:spPr/>
        <p:txBody>
          <a:bodyPr/>
          <a:lstStyle>
            <a:lvl1pPr>
              <a:defRPr/>
            </a:lvl1pPr>
          </a:lstStyle>
          <a:p>
            <a:pPr>
              <a:defRPr/>
            </a:pPr>
            <a:fld id="{EE20B035-5F4F-47BA-B650-BF577F0D8E68}" type="datetimeFigureOut">
              <a:rPr lang="en-US"/>
              <a:pPr>
                <a:defRPr/>
              </a:pPr>
              <a:t>9/11/2020</a:t>
            </a:fld>
            <a:endParaRPr lang="en-GB"/>
          </a:p>
        </p:txBody>
      </p:sp>
      <p:sp>
        <p:nvSpPr>
          <p:cNvPr id="6" name="Footer Placeholder 4">
            <a:extLst>
              <a:ext uri="{FF2B5EF4-FFF2-40B4-BE49-F238E27FC236}">
                <a16:creationId xmlns:a16="http://schemas.microsoft.com/office/drawing/2014/main" id="{BEECAE32-F75F-4B79-9710-F53341DFF7B9}"/>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04831B4D-12B7-4870-B83D-343C88AE111F}"/>
              </a:ext>
            </a:extLst>
          </p:cNvPr>
          <p:cNvSpPr>
            <a:spLocks noGrp="1"/>
          </p:cNvSpPr>
          <p:nvPr>
            <p:ph type="sldNum" sz="quarter" idx="12"/>
          </p:nvPr>
        </p:nvSpPr>
        <p:spPr/>
        <p:txBody>
          <a:bodyPr/>
          <a:lstStyle>
            <a:lvl1pPr>
              <a:defRPr/>
            </a:lvl1pPr>
          </a:lstStyle>
          <a:p>
            <a:pPr>
              <a:defRPr/>
            </a:pPr>
            <a:fld id="{009F4E9C-9BCB-48BE-84C8-5E0EC14F4632}" type="slidenum">
              <a:rPr lang="en-GB" altLang="en-US"/>
              <a:pPr>
                <a:defRPr/>
              </a:pPr>
              <a:t>‹#›</a:t>
            </a:fld>
            <a:endParaRPr lang="en-GB" altLang="en-US"/>
          </a:p>
        </p:txBody>
      </p:sp>
    </p:spTree>
    <p:extLst>
      <p:ext uri="{BB962C8B-B14F-4D97-AF65-F5344CB8AC3E}">
        <p14:creationId xmlns:p14="http://schemas.microsoft.com/office/powerpoint/2010/main" val="3032447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49981998-84AF-4927-9658-7CD25801945E}"/>
              </a:ext>
            </a:extLst>
          </p:cNvPr>
          <p:cNvSpPr>
            <a:spLocks noGrp="1"/>
          </p:cNvSpPr>
          <p:nvPr>
            <p:ph type="dt" sz="half" idx="10"/>
          </p:nvPr>
        </p:nvSpPr>
        <p:spPr/>
        <p:txBody>
          <a:bodyPr/>
          <a:lstStyle>
            <a:lvl1pPr>
              <a:defRPr/>
            </a:lvl1pPr>
          </a:lstStyle>
          <a:p>
            <a:pPr>
              <a:defRPr/>
            </a:pPr>
            <a:fld id="{888B94B1-882F-4967-ACF9-200A521FE2E9}" type="datetimeFigureOut">
              <a:rPr lang="en-US"/>
              <a:pPr>
                <a:defRPr/>
              </a:pPr>
              <a:t>9/11/2020</a:t>
            </a:fld>
            <a:endParaRPr lang="en-GB"/>
          </a:p>
        </p:txBody>
      </p:sp>
      <p:sp>
        <p:nvSpPr>
          <p:cNvPr id="6" name="Footer Placeholder 4">
            <a:extLst>
              <a:ext uri="{FF2B5EF4-FFF2-40B4-BE49-F238E27FC236}">
                <a16:creationId xmlns:a16="http://schemas.microsoft.com/office/drawing/2014/main" id="{8A195D99-44B5-4BC0-953F-93CC49041094}"/>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9FAB472E-859D-4D1E-9843-951361883E45}"/>
              </a:ext>
            </a:extLst>
          </p:cNvPr>
          <p:cNvSpPr>
            <a:spLocks noGrp="1"/>
          </p:cNvSpPr>
          <p:nvPr>
            <p:ph type="sldNum" sz="quarter" idx="12"/>
          </p:nvPr>
        </p:nvSpPr>
        <p:spPr/>
        <p:txBody>
          <a:bodyPr/>
          <a:lstStyle>
            <a:lvl1pPr>
              <a:defRPr/>
            </a:lvl1pPr>
          </a:lstStyle>
          <a:p>
            <a:pPr>
              <a:defRPr/>
            </a:pPr>
            <a:fld id="{6C3F58E4-9860-41BB-8F61-EAF352B4C73A}" type="slidenum">
              <a:rPr lang="en-GB" altLang="en-US"/>
              <a:pPr>
                <a:defRPr/>
              </a:pPr>
              <a:t>‹#›</a:t>
            </a:fld>
            <a:endParaRPr lang="en-GB" altLang="en-US"/>
          </a:p>
        </p:txBody>
      </p:sp>
    </p:spTree>
    <p:extLst>
      <p:ext uri="{BB962C8B-B14F-4D97-AF65-F5344CB8AC3E}">
        <p14:creationId xmlns:p14="http://schemas.microsoft.com/office/powerpoint/2010/main" val="1314428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257E037D-82CB-482A-B430-0A7D5F9B7525}"/>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51356D36-968C-42A4-A439-52E5FDC2AE2C}"/>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CBCCC1FA-A48B-4EC7-B25D-D0EF4F2553DD}"/>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67312075-942B-447A-823F-D558CBA56F5D}" type="datetimeFigureOut">
              <a:rPr lang="en-US"/>
              <a:pPr>
                <a:defRPr/>
              </a:pPr>
              <a:t>9/11/2020</a:t>
            </a:fld>
            <a:endParaRPr lang="en-GB"/>
          </a:p>
        </p:txBody>
      </p:sp>
      <p:sp>
        <p:nvSpPr>
          <p:cNvPr id="5" name="Footer Placeholder 4">
            <a:extLst>
              <a:ext uri="{FF2B5EF4-FFF2-40B4-BE49-F238E27FC236}">
                <a16:creationId xmlns:a16="http://schemas.microsoft.com/office/drawing/2014/main" id="{9F127E64-DA81-4631-A35C-C564373547F5}"/>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GB"/>
          </a:p>
        </p:txBody>
      </p:sp>
      <p:sp>
        <p:nvSpPr>
          <p:cNvPr id="6" name="Slide Number Placeholder 5">
            <a:extLst>
              <a:ext uri="{FF2B5EF4-FFF2-40B4-BE49-F238E27FC236}">
                <a16:creationId xmlns:a16="http://schemas.microsoft.com/office/drawing/2014/main" id="{4929CA3D-1DE7-4FF4-A32D-E61E1D49BF5B}"/>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A5FCC528-6288-4B4B-A972-D5F08D3F2716}"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6.jpeg"/><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a:extLst>
              <a:ext uri="{FF2B5EF4-FFF2-40B4-BE49-F238E27FC236}">
                <a16:creationId xmlns:a16="http://schemas.microsoft.com/office/drawing/2014/main" id="{F4A3006E-5347-4DE8-82F8-E78EE5199C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43" y="2393749"/>
            <a:ext cx="5493440" cy="4149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3108B5B5-A9EE-4703-B50A-D4885755BAEF}"/>
              </a:ext>
            </a:extLst>
          </p:cNvPr>
          <p:cNvSpPr/>
          <p:nvPr/>
        </p:nvSpPr>
        <p:spPr>
          <a:xfrm>
            <a:off x="0" y="0"/>
            <a:ext cx="1907704" cy="1196752"/>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6000" dirty="0"/>
              <a:t>Geog </a:t>
            </a:r>
          </a:p>
          <a:p>
            <a:pPr algn="r"/>
            <a:r>
              <a:rPr lang="en-US" sz="2000" dirty="0"/>
              <a:t>your memory</a:t>
            </a:r>
            <a:endParaRPr lang="en-GB" sz="2000" dirty="0"/>
          </a:p>
        </p:txBody>
      </p:sp>
      <p:sp>
        <p:nvSpPr>
          <p:cNvPr id="7" name="Rectangle 6">
            <a:extLst>
              <a:ext uri="{FF2B5EF4-FFF2-40B4-BE49-F238E27FC236}">
                <a16:creationId xmlns:a16="http://schemas.microsoft.com/office/drawing/2014/main" id="{6DD83CAD-7B92-4426-A03E-2EC880DE468B}"/>
              </a:ext>
            </a:extLst>
          </p:cNvPr>
          <p:cNvSpPr/>
          <p:nvPr/>
        </p:nvSpPr>
        <p:spPr>
          <a:xfrm>
            <a:off x="1907704" y="0"/>
            <a:ext cx="7236296" cy="1196752"/>
          </a:xfrm>
          <a:prstGeom prst="rect">
            <a:avLst/>
          </a:prstGeom>
          <a:solidFill>
            <a:srgbClr val="E9F8B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3E867F"/>
                </a:solidFill>
              </a:rPr>
              <a:t>How much can you remember from last time?</a:t>
            </a:r>
            <a:endParaRPr lang="en-GB" sz="2800" dirty="0">
              <a:solidFill>
                <a:srgbClr val="3E867F"/>
              </a:solidFill>
            </a:endParaRPr>
          </a:p>
        </p:txBody>
      </p:sp>
      <p:sp>
        <p:nvSpPr>
          <p:cNvPr id="13" name="Rectangle 12">
            <a:extLst>
              <a:ext uri="{FF2B5EF4-FFF2-40B4-BE49-F238E27FC236}">
                <a16:creationId xmlns:a16="http://schemas.microsoft.com/office/drawing/2014/main" id="{0DA9E935-1F46-458C-B5E5-6F10906C5BC4}"/>
              </a:ext>
            </a:extLst>
          </p:cNvPr>
          <p:cNvSpPr/>
          <p:nvPr/>
        </p:nvSpPr>
        <p:spPr>
          <a:xfrm>
            <a:off x="5966774" y="1484784"/>
            <a:ext cx="2561712" cy="825175"/>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20ADB0"/>
                </a:solidFill>
              </a:rPr>
              <a:t>To the nearest million </a:t>
            </a:r>
            <a:r>
              <a:rPr lang="en-US" sz="1600" b="1" dirty="0">
                <a:solidFill>
                  <a:srgbClr val="53315D"/>
                </a:solidFill>
              </a:rPr>
              <a:t>how many tourists</a:t>
            </a:r>
            <a:r>
              <a:rPr lang="en-US" sz="1600" dirty="0">
                <a:solidFill>
                  <a:srgbClr val="20ADB0"/>
                </a:solidFill>
              </a:rPr>
              <a:t> does the Broads receive each year?</a:t>
            </a:r>
            <a:endParaRPr lang="en-GB" sz="1200" dirty="0">
              <a:solidFill>
                <a:srgbClr val="20ADB0"/>
              </a:solidFill>
            </a:endParaRPr>
          </a:p>
        </p:txBody>
      </p:sp>
      <p:sp>
        <p:nvSpPr>
          <p:cNvPr id="14" name="Rectangle 13">
            <a:extLst>
              <a:ext uri="{FF2B5EF4-FFF2-40B4-BE49-F238E27FC236}">
                <a16:creationId xmlns:a16="http://schemas.microsoft.com/office/drawing/2014/main" id="{3EBFB932-88A3-44CE-98BB-798CCA02A31E}"/>
              </a:ext>
            </a:extLst>
          </p:cNvPr>
          <p:cNvSpPr/>
          <p:nvPr/>
        </p:nvSpPr>
        <p:spPr>
          <a:xfrm>
            <a:off x="5953946" y="2473435"/>
            <a:ext cx="2574540" cy="825175"/>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5">
                    <a:lumMod val="75000"/>
                  </a:schemeClr>
                </a:solidFill>
              </a:rPr>
              <a:t>What does </a:t>
            </a:r>
            <a:r>
              <a:rPr lang="en-US" sz="2400" b="1" dirty="0">
                <a:solidFill>
                  <a:schemeClr val="accent5">
                    <a:lumMod val="75000"/>
                  </a:schemeClr>
                </a:solidFill>
              </a:rPr>
              <a:t>GIS </a:t>
            </a:r>
            <a:r>
              <a:rPr lang="en-US" sz="2400" dirty="0">
                <a:solidFill>
                  <a:schemeClr val="accent5">
                    <a:lumMod val="75000"/>
                  </a:schemeClr>
                </a:solidFill>
              </a:rPr>
              <a:t>stand for?</a:t>
            </a:r>
            <a:endParaRPr lang="en-GB" dirty="0">
              <a:solidFill>
                <a:srgbClr val="20ADB0"/>
              </a:solidFill>
            </a:endParaRPr>
          </a:p>
        </p:txBody>
      </p:sp>
      <p:sp>
        <p:nvSpPr>
          <p:cNvPr id="15" name="Rectangle 14">
            <a:extLst>
              <a:ext uri="{FF2B5EF4-FFF2-40B4-BE49-F238E27FC236}">
                <a16:creationId xmlns:a16="http://schemas.microsoft.com/office/drawing/2014/main" id="{910B6E03-0E8C-4B5B-B4CF-046595CB8048}"/>
              </a:ext>
            </a:extLst>
          </p:cNvPr>
          <p:cNvSpPr/>
          <p:nvPr/>
        </p:nvSpPr>
        <p:spPr>
          <a:xfrm>
            <a:off x="5966774" y="3462086"/>
            <a:ext cx="2561712" cy="825175"/>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20ADB0"/>
                </a:solidFill>
              </a:rPr>
              <a:t>Which site in the Broads is </a:t>
            </a:r>
            <a:r>
              <a:rPr lang="en-US" sz="2400" b="1" dirty="0">
                <a:solidFill>
                  <a:srgbClr val="53315D"/>
                </a:solidFill>
              </a:rPr>
              <a:t>the busiest</a:t>
            </a:r>
            <a:r>
              <a:rPr lang="en-US" dirty="0">
                <a:solidFill>
                  <a:srgbClr val="20ADB0"/>
                </a:solidFill>
              </a:rPr>
              <a:t>?</a:t>
            </a:r>
            <a:endParaRPr lang="en-GB" sz="1400" b="1" dirty="0">
              <a:solidFill>
                <a:schemeClr val="accent5">
                  <a:lumMod val="60000"/>
                  <a:lumOff val="40000"/>
                </a:schemeClr>
              </a:solidFill>
            </a:endParaRPr>
          </a:p>
        </p:txBody>
      </p:sp>
      <p:pic>
        <p:nvPicPr>
          <p:cNvPr id="12" name="Picture 11" descr="A small boat in a large body of water&#10;&#10;Description automatically generated">
            <a:extLst>
              <a:ext uri="{FF2B5EF4-FFF2-40B4-BE49-F238E27FC236}">
                <a16:creationId xmlns:a16="http://schemas.microsoft.com/office/drawing/2014/main" id="{D149C515-4DF8-402B-9F06-6544DB4464A8}"/>
              </a:ext>
            </a:extLst>
          </p:cNvPr>
          <p:cNvPicPr>
            <a:picLocks noChangeAspect="1"/>
          </p:cNvPicPr>
          <p:nvPr/>
        </p:nvPicPr>
        <p:blipFill rotWithShape="1">
          <a:blip r:embed="rId3">
            <a:extLst>
              <a:ext uri="{28A0092B-C50C-407E-A947-70E740481C1C}">
                <a14:useLocalDpi xmlns:a14="http://schemas.microsoft.com/office/drawing/2010/main" val="0"/>
              </a:ext>
            </a:extLst>
          </a:blip>
          <a:srcRect l="27363" t="28792" b="9575"/>
          <a:stretch/>
        </p:blipFill>
        <p:spPr>
          <a:xfrm>
            <a:off x="0" y="1406939"/>
            <a:ext cx="5493440" cy="3495825"/>
          </a:xfrm>
          <a:prstGeom prst="rect">
            <a:avLst/>
          </a:prstGeom>
        </p:spPr>
      </p:pic>
      <p:sp>
        <p:nvSpPr>
          <p:cNvPr id="2" name="Rectangle 1">
            <a:extLst>
              <a:ext uri="{FF2B5EF4-FFF2-40B4-BE49-F238E27FC236}">
                <a16:creationId xmlns:a16="http://schemas.microsoft.com/office/drawing/2014/main" id="{94A05BC4-EF3D-4970-83D5-C30BE001EE40}"/>
              </a:ext>
            </a:extLst>
          </p:cNvPr>
          <p:cNvSpPr/>
          <p:nvPr/>
        </p:nvSpPr>
        <p:spPr>
          <a:xfrm>
            <a:off x="0" y="6453336"/>
            <a:ext cx="6407696" cy="404664"/>
          </a:xfrm>
          <a:prstGeom prst="rect">
            <a:avLst/>
          </a:prstGeom>
          <a:solidFill>
            <a:srgbClr val="DBF5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picture containing drawing, light&#10;&#10;Description automatically generated">
            <a:extLst>
              <a:ext uri="{FF2B5EF4-FFF2-40B4-BE49-F238E27FC236}">
                <a16:creationId xmlns:a16="http://schemas.microsoft.com/office/drawing/2014/main" id="{848EDF13-888B-4AB7-A1BC-BD268247F7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777" y="6496490"/>
            <a:ext cx="952411" cy="332656"/>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0BC20CFC-08DB-4A1F-9D6A-C1F42C4125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3928" y="6448776"/>
            <a:ext cx="1059128" cy="404664"/>
          </a:xfrm>
          <a:prstGeom prst="rect">
            <a:avLst/>
          </a:prstGeom>
        </p:spPr>
      </p:pic>
      <p:pic>
        <p:nvPicPr>
          <p:cNvPr id="6" name="Picture 5" descr="A close up of a logo&#10;&#10;Description automatically generated">
            <a:extLst>
              <a:ext uri="{FF2B5EF4-FFF2-40B4-BE49-F238E27FC236}">
                <a16:creationId xmlns:a16="http://schemas.microsoft.com/office/drawing/2014/main" id="{95EE6008-FA3A-4DD5-8DEB-47B8D09D41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448776"/>
            <a:ext cx="405651" cy="404664"/>
          </a:xfrm>
          <a:prstGeom prst="rect">
            <a:avLst/>
          </a:prstGeom>
        </p:spPr>
      </p:pic>
      <p:pic>
        <p:nvPicPr>
          <p:cNvPr id="8" name="Picture 7" descr="A close up of a sign&#10;&#10;Description automatically generated">
            <a:extLst>
              <a:ext uri="{FF2B5EF4-FFF2-40B4-BE49-F238E27FC236}">
                <a16:creationId xmlns:a16="http://schemas.microsoft.com/office/drawing/2014/main" id="{9E2F2D6D-B17D-442C-92CB-C58240577B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40739" y="6481570"/>
            <a:ext cx="371070" cy="347576"/>
          </a:xfrm>
          <a:prstGeom prst="rect">
            <a:avLst/>
          </a:prstGeom>
        </p:spPr>
      </p:pic>
      <p:sp>
        <p:nvSpPr>
          <p:cNvPr id="24" name="TextBox 23">
            <a:extLst>
              <a:ext uri="{FF2B5EF4-FFF2-40B4-BE49-F238E27FC236}">
                <a16:creationId xmlns:a16="http://schemas.microsoft.com/office/drawing/2014/main" id="{59ACBB1C-171D-4229-A5BA-28AFC210C273}"/>
              </a:ext>
            </a:extLst>
          </p:cNvPr>
          <p:cNvSpPr txBox="1"/>
          <p:nvPr/>
        </p:nvSpPr>
        <p:spPr>
          <a:xfrm>
            <a:off x="3090317" y="6632321"/>
            <a:ext cx="3272361" cy="246221"/>
          </a:xfrm>
          <a:prstGeom prst="rect">
            <a:avLst/>
          </a:prstGeom>
          <a:noFill/>
        </p:spPr>
        <p:txBody>
          <a:bodyPr wrap="square" rtlCol="0">
            <a:spAutoFit/>
          </a:bodyPr>
          <a:lstStyle/>
          <a:p>
            <a:r>
              <a:rPr lang="en-US" sz="1000" b="1" dirty="0">
                <a:latin typeface="+mn-lt"/>
              </a:rPr>
              <a:t>Educational resource partner providers</a:t>
            </a:r>
            <a:endParaRPr lang="en-GB" sz="1000" b="1" dirty="0">
              <a:latin typeface="+mn-lt"/>
            </a:endParaRPr>
          </a:p>
        </p:txBody>
      </p:sp>
    </p:spTree>
    <p:extLst>
      <p:ext uri="{BB962C8B-B14F-4D97-AF65-F5344CB8AC3E}">
        <p14:creationId xmlns:p14="http://schemas.microsoft.com/office/powerpoint/2010/main" val="2529285667"/>
      </p:ext>
    </p:extLst>
  </p:cSld>
  <p:clrMapOvr>
    <a:masterClrMapping/>
  </p:clrMapOvr>
  <mc:AlternateContent xmlns:mc="http://schemas.openxmlformats.org/markup-compatibility/2006" xmlns:p14="http://schemas.microsoft.com/office/powerpoint/2010/main">
    <mc:Choice Requires="p14">
      <p:transition spd="slow" p14:dur="2000" advTm="56120"/>
    </mc:Choice>
    <mc:Fallback xmlns="">
      <p:transition spd="slow" advTm="56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mall boat in a body of water&#10;&#10;Description automatically generated">
            <a:extLst>
              <a:ext uri="{FF2B5EF4-FFF2-40B4-BE49-F238E27FC236}">
                <a16:creationId xmlns:a16="http://schemas.microsoft.com/office/drawing/2014/main" id="{F15E0AAB-C7DB-42BD-88C0-F2D624FF39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740"/>
            <a:ext cx="9144000" cy="6922740"/>
          </a:xfrm>
          <a:prstGeom prst="rect">
            <a:avLst/>
          </a:prstGeom>
        </p:spPr>
      </p:pic>
      <p:sp>
        <p:nvSpPr>
          <p:cNvPr id="10" name="Rectangle 9">
            <a:extLst>
              <a:ext uri="{FF2B5EF4-FFF2-40B4-BE49-F238E27FC236}">
                <a16:creationId xmlns:a16="http://schemas.microsoft.com/office/drawing/2014/main" id="{EAACA476-DA42-495B-AED8-986B8DD73E2D}"/>
              </a:ext>
            </a:extLst>
          </p:cNvPr>
          <p:cNvSpPr/>
          <p:nvPr/>
        </p:nvSpPr>
        <p:spPr>
          <a:xfrm>
            <a:off x="11038" y="764704"/>
            <a:ext cx="9121923" cy="332656"/>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In this lesson, we will:</a:t>
            </a:r>
            <a:endParaRPr lang="en-GB" dirty="0"/>
          </a:p>
        </p:txBody>
      </p:sp>
      <p:sp>
        <p:nvSpPr>
          <p:cNvPr id="11" name="Rectangle 10">
            <a:extLst>
              <a:ext uri="{FF2B5EF4-FFF2-40B4-BE49-F238E27FC236}">
                <a16:creationId xmlns:a16="http://schemas.microsoft.com/office/drawing/2014/main" id="{00F529E8-C7D8-4809-AAC5-27FF88FD2F06}"/>
              </a:ext>
            </a:extLst>
          </p:cNvPr>
          <p:cNvSpPr/>
          <p:nvPr/>
        </p:nvSpPr>
        <p:spPr>
          <a:xfrm>
            <a:off x="251520" y="2729357"/>
            <a:ext cx="2376264" cy="1399285"/>
          </a:xfrm>
          <a:prstGeom prst="rect">
            <a:avLst/>
          </a:prstGeom>
          <a:solidFill>
            <a:srgbClr val="DBF5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689BA0"/>
                </a:solidFill>
              </a:rPr>
              <a:t>Understand the term </a:t>
            </a:r>
            <a:r>
              <a:rPr lang="en-US" sz="2400" b="1" dirty="0">
                <a:solidFill>
                  <a:srgbClr val="53315D"/>
                </a:solidFill>
              </a:rPr>
              <a:t>‘stakeholder’ </a:t>
            </a:r>
            <a:r>
              <a:rPr lang="en-US" dirty="0">
                <a:solidFill>
                  <a:srgbClr val="689BA0"/>
                </a:solidFill>
              </a:rPr>
              <a:t>and consider those relevant to the Broads</a:t>
            </a:r>
            <a:endParaRPr lang="en-GB" dirty="0">
              <a:solidFill>
                <a:srgbClr val="689BA0"/>
              </a:solidFill>
            </a:endParaRPr>
          </a:p>
        </p:txBody>
      </p:sp>
      <p:sp>
        <p:nvSpPr>
          <p:cNvPr id="12" name="Rectangle 11">
            <a:extLst>
              <a:ext uri="{FF2B5EF4-FFF2-40B4-BE49-F238E27FC236}">
                <a16:creationId xmlns:a16="http://schemas.microsoft.com/office/drawing/2014/main" id="{9DCEE7B9-BE3B-404C-AA69-026D8421C6B8}"/>
              </a:ext>
            </a:extLst>
          </p:cNvPr>
          <p:cNvSpPr/>
          <p:nvPr/>
        </p:nvSpPr>
        <p:spPr>
          <a:xfrm>
            <a:off x="2860560" y="2729357"/>
            <a:ext cx="2376264" cy="1399285"/>
          </a:xfrm>
          <a:prstGeom prst="rect">
            <a:avLst/>
          </a:prstGeom>
          <a:solidFill>
            <a:srgbClr val="DBF5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689BA0"/>
                </a:solidFill>
              </a:rPr>
              <a:t>Develop </a:t>
            </a:r>
            <a:r>
              <a:rPr lang="en-US" sz="2000" b="1" dirty="0">
                <a:solidFill>
                  <a:srgbClr val="53315D"/>
                </a:solidFill>
              </a:rPr>
              <a:t>skills of note-taking</a:t>
            </a:r>
            <a:r>
              <a:rPr lang="en-US" dirty="0">
                <a:solidFill>
                  <a:srgbClr val="53315D"/>
                </a:solidFill>
              </a:rPr>
              <a:t> </a:t>
            </a:r>
            <a:r>
              <a:rPr lang="en-US" dirty="0">
                <a:solidFill>
                  <a:srgbClr val="689BA0"/>
                </a:solidFill>
              </a:rPr>
              <a:t>to pick-out key information from 6 stakeholders</a:t>
            </a:r>
            <a:endParaRPr lang="en-GB" dirty="0">
              <a:solidFill>
                <a:srgbClr val="689BA0"/>
              </a:solidFill>
            </a:endParaRPr>
          </a:p>
        </p:txBody>
      </p:sp>
      <p:sp>
        <p:nvSpPr>
          <p:cNvPr id="13" name="Rectangle 12">
            <a:extLst>
              <a:ext uri="{FF2B5EF4-FFF2-40B4-BE49-F238E27FC236}">
                <a16:creationId xmlns:a16="http://schemas.microsoft.com/office/drawing/2014/main" id="{CA1AEA4B-2380-4B8F-947D-CD407F3585E9}"/>
              </a:ext>
            </a:extLst>
          </p:cNvPr>
          <p:cNvSpPr/>
          <p:nvPr/>
        </p:nvSpPr>
        <p:spPr>
          <a:xfrm>
            <a:off x="258416" y="4361354"/>
            <a:ext cx="2376264" cy="1399285"/>
          </a:xfrm>
          <a:prstGeom prst="rect">
            <a:avLst/>
          </a:prstGeom>
          <a:solidFill>
            <a:srgbClr val="DBF5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689BA0"/>
                </a:solidFill>
              </a:rPr>
              <a:t>Apply our information to </a:t>
            </a:r>
            <a:r>
              <a:rPr lang="en-US" b="1" dirty="0">
                <a:solidFill>
                  <a:srgbClr val="53315D"/>
                </a:solidFill>
              </a:rPr>
              <a:t>consider the relationships between stakeholders</a:t>
            </a:r>
          </a:p>
        </p:txBody>
      </p:sp>
      <p:sp>
        <p:nvSpPr>
          <p:cNvPr id="15" name="TextBox 14">
            <a:extLst>
              <a:ext uri="{FF2B5EF4-FFF2-40B4-BE49-F238E27FC236}">
                <a16:creationId xmlns:a16="http://schemas.microsoft.com/office/drawing/2014/main" id="{CA1D1F72-EA41-4BBB-AB3F-EA9C15805101}"/>
              </a:ext>
            </a:extLst>
          </p:cNvPr>
          <p:cNvSpPr txBox="1"/>
          <p:nvPr/>
        </p:nvSpPr>
        <p:spPr>
          <a:xfrm>
            <a:off x="1115616" y="8772"/>
            <a:ext cx="6829722" cy="523220"/>
          </a:xfrm>
          <a:prstGeom prst="rect">
            <a:avLst/>
          </a:prstGeom>
          <a:noFill/>
        </p:spPr>
        <p:txBody>
          <a:bodyPr wrap="square" rtlCol="0">
            <a:spAutoFit/>
          </a:bodyPr>
          <a:lstStyle/>
          <a:p>
            <a:pPr algn="ctr"/>
            <a:r>
              <a:rPr lang="en-US" sz="2800" u="sng" dirty="0">
                <a:solidFill>
                  <a:schemeClr val="tx2">
                    <a:lumMod val="50000"/>
                  </a:schemeClr>
                </a:solidFill>
              </a:rPr>
              <a:t>Stakeholders in the Broads</a:t>
            </a:r>
            <a:endParaRPr lang="en-GB" sz="2800" u="sng" dirty="0">
              <a:solidFill>
                <a:schemeClr val="tx2">
                  <a:lumMod val="50000"/>
                </a:schemeClr>
              </a:solidFill>
            </a:endParaRPr>
          </a:p>
        </p:txBody>
      </p:sp>
    </p:spTree>
    <p:extLst>
      <p:ext uri="{BB962C8B-B14F-4D97-AF65-F5344CB8AC3E}">
        <p14:creationId xmlns:p14="http://schemas.microsoft.com/office/powerpoint/2010/main" val="2931625930"/>
      </p:ext>
    </p:extLst>
  </p:cSld>
  <p:clrMapOvr>
    <a:masterClrMapping/>
  </p:clrMapOvr>
  <mc:AlternateContent xmlns:mc="http://schemas.openxmlformats.org/markup-compatibility/2006" xmlns:p14="http://schemas.microsoft.com/office/powerpoint/2010/main">
    <mc:Choice Requires="p14">
      <p:transition spd="slow" p14:dur="2000" advTm="67882"/>
    </mc:Choice>
    <mc:Fallback xmlns="">
      <p:transition spd="slow" advTm="67882"/>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ree next to a body of water&#10;&#10;Description automatically generated">
            <a:extLst>
              <a:ext uri="{FF2B5EF4-FFF2-40B4-BE49-F238E27FC236}">
                <a16:creationId xmlns:a16="http://schemas.microsoft.com/office/drawing/2014/main" id="{E198B73E-0C74-4BE9-B68B-6A60643F2009}"/>
              </a:ext>
            </a:extLst>
          </p:cNvPr>
          <p:cNvPicPr>
            <a:picLocks noChangeAspect="1"/>
          </p:cNvPicPr>
          <p:nvPr/>
        </p:nvPicPr>
        <p:blipFill rotWithShape="1">
          <a:blip r:embed="rId3">
            <a:extLst>
              <a:ext uri="{28A0092B-C50C-407E-A947-70E740481C1C}">
                <a14:useLocalDpi xmlns:a14="http://schemas.microsoft.com/office/drawing/2010/main" val="0"/>
              </a:ext>
            </a:extLst>
          </a:blip>
          <a:srcRect t="9450"/>
          <a:stretch/>
        </p:blipFill>
        <p:spPr>
          <a:xfrm>
            <a:off x="0" y="381000"/>
            <a:ext cx="9144000" cy="5519936"/>
          </a:xfrm>
          <a:prstGeom prst="rect">
            <a:avLst/>
          </a:prstGeom>
        </p:spPr>
      </p:pic>
      <p:sp>
        <p:nvSpPr>
          <p:cNvPr id="4" name="Rectangle 3">
            <a:extLst>
              <a:ext uri="{FF2B5EF4-FFF2-40B4-BE49-F238E27FC236}">
                <a16:creationId xmlns:a16="http://schemas.microsoft.com/office/drawing/2014/main" id="{611A0BB6-2168-4F87-A3D6-1CFB3DEB4899}"/>
              </a:ext>
            </a:extLst>
          </p:cNvPr>
          <p:cNvSpPr/>
          <p:nvPr/>
        </p:nvSpPr>
        <p:spPr>
          <a:xfrm>
            <a:off x="0" y="0"/>
            <a:ext cx="9144000" cy="332656"/>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E9F8BA"/>
                </a:solidFill>
              </a:rPr>
              <a:t>What do we mean by a </a:t>
            </a:r>
            <a:r>
              <a:rPr lang="en-US" b="1" dirty="0">
                <a:solidFill>
                  <a:schemeClr val="bg1"/>
                </a:solidFill>
              </a:rPr>
              <a:t>‘stakeholder’?</a:t>
            </a:r>
            <a:endParaRPr lang="en-GB" dirty="0">
              <a:solidFill>
                <a:schemeClr val="bg1"/>
              </a:solidFill>
            </a:endParaRPr>
          </a:p>
        </p:txBody>
      </p:sp>
      <p:sp>
        <p:nvSpPr>
          <p:cNvPr id="6" name="Rectangle 5">
            <a:extLst>
              <a:ext uri="{FF2B5EF4-FFF2-40B4-BE49-F238E27FC236}">
                <a16:creationId xmlns:a16="http://schemas.microsoft.com/office/drawing/2014/main" id="{262A4006-7ABD-427A-AD26-487C1A5028DE}"/>
              </a:ext>
            </a:extLst>
          </p:cNvPr>
          <p:cNvSpPr/>
          <p:nvPr/>
        </p:nvSpPr>
        <p:spPr>
          <a:xfrm>
            <a:off x="179512" y="692696"/>
            <a:ext cx="2880320" cy="1440160"/>
          </a:xfrm>
          <a:prstGeom prst="rect">
            <a:avLst/>
          </a:prstGeom>
          <a:solidFill>
            <a:srgbClr val="20ADB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Can you think of </a:t>
            </a:r>
            <a:r>
              <a:rPr lang="en-US" dirty="0">
                <a:solidFill>
                  <a:srgbClr val="E9F8BA"/>
                </a:solidFill>
              </a:rPr>
              <a:t>5 different </a:t>
            </a:r>
            <a:r>
              <a:rPr lang="en-US" dirty="0"/>
              <a:t>types of </a:t>
            </a:r>
            <a:r>
              <a:rPr lang="en-US" sz="3200" b="1" dirty="0">
                <a:solidFill>
                  <a:srgbClr val="FED0F7"/>
                </a:solidFill>
              </a:rPr>
              <a:t>STAKEHOLDERS</a:t>
            </a:r>
            <a:r>
              <a:rPr lang="en-US" dirty="0"/>
              <a:t> in the Broads?</a:t>
            </a:r>
          </a:p>
        </p:txBody>
      </p:sp>
      <p:sp>
        <p:nvSpPr>
          <p:cNvPr id="8" name="Rectangle 7">
            <a:extLst>
              <a:ext uri="{FF2B5EF4-FFF2-40B4-BE49-F238E27FC236}">
                <a16:creationId xmlns:a16="http://schemas.microsoft.com/office/drawing/2014/main" id="{4D9B8851-3569-48F2-9B96-CC031DBAAC75}"/>
              </a:ext>
            </a:extLst>
          </p:cNvPr>
          <p:cNvSpPr/>
          <p:nvPr/>
        </p:nvSpPr>
        <p:spPr>
          <a:xfrm>
            <a:off x="3203848" y="692696"/>
            <a:ext cx="5688632" cy="720080"/>
          </a:xfrm>
          <a:prstGeom prst="rect">
            <a:avLst/>
          </a:prstGeom>
          <a:solidFill>
            <a:srgbClr val="E9F8B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3E867F"/>
                </a:solidFill>
              </a:rPr>
              <a:t>‘A person or group who have a particular interest or involvement in something or somewhere’</a:t>
            </a:r>
            <a:endParaRPr lang="en-GB" dirty="0">
              <a:solidFill>
                <a:srgbClr val="3E867F"/>
              </a:solidFill>
            </a:endParaRPr>
          </a:p>
        </p:txBody>
      </p:sp>
    </p:spTree>
    <p:custDataLst>
      <p:tags r:id="rId1"/>
    </p:custDataLst>
    <p:extLst>
      <p:ext uri="{BB962C8B-B14F-4D97-AF65-F5344CB8AC3E}">
        <p14:creationId xmlns:p14="http://schemas.microsoft.com/office/powerpoint/2010/main" val="1157064560"/>
      </p:ext>
    </p:extLst>
  </p:cSld>
  <p:clrMapOvr>
    <a:masterClrMapping/>
  </p:clrMapOvr>
  <mc:AlternateContent xmlns:mc="http://schemas.openxmlformats.org/markup-compatibility/2006" xmlns:p14="http://schemas.microsoft.com/office/powerpoint/2010/main">
    <mc:Choice Requires="p14">
      <p:transition spd="slow" p14:dur="2000" advTm="69549"/>
    </mc:Choice>
    <mc:Fallback xmlns="">
      <p:transition spd="slow" advTm="6954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BF5E1"/>
        </a:solidFill>
        <a:effectLst/>
      </p:bgPr>
    </p:bg>
    <p:spTree>
      <p:nvGrpSpPr>
        <p:cNvPr id="1" name=""/>
        <p:cNvGrpSpPr/>
        <p:nvPr/>
      </p:nvGrpSpPr>
      <p:grpSpPr>
        <a:xfrm>
          <a:off x="0" y="0"/>
          <a:ext cx="0" cy="0"/>
          <a:chOff x="0" y="0"/>
          <a:chExt cx="0" cy="0"/>
        </a:xfrm>
      </p:grpSpPr>
      <p:pic>
        <p:nvPicPr>
          <p:cNvPr id="11" name="Picture 10" descr="A person standing next to a body of water&#10;&#10;Description automatically generated">
            <a:extLst>
              <a:ext uri="{FF2B5EF4-FFF2-40B4-BE49-F238E27FC236}">
                <a16:creationId xmlns:a16="http://schemas.microsoft.com/office/drawing/2014/main" id="{9C49901D-6A01-46C1-A1AF-4880DD7F6F62}"/>
              </a:ext>
            </a:extLst>
          </p:cNvPr>
          <p:cNvPicPr>
            <a:picLocks noChangeAspect="1"/>
          </p:cNvPicPr>
          <p:nvPr/>
        </p:nvPicPr>
        <p:blipFill rotWithShape="1">
          <a:blip r:embed="rId3">
            <a:extLst>
              <a:ext uri="{28A0092B-C50C-407E-A947-70E740481C1C}">
                <a14:useLocalDpi xmlns:a14="http://schemas.microsoft.com/office/drawing/2010/main" val="0"/>
              </a:ext>
            </a:extLst>
          </a:blip>
          <a:srcRect l="15601" r="19354" b="3"/>
          <a:stretch/>
        </p:blipFill>
        <p:spPr>
          <a:xfrm>
            <a:off x="3" y="-6236"/>
            <a:ext cx="2441552" cy="2505456"/>
          </a:xfrm>
          <a:custGeom>
            <a:avLst/>
            <a:gdLst/>
            <a:ahLst/>
            <a:cxnLst/>
            <a:rect l="l" t="t" r="r" b="b"/>
            <a:pathLst>
              <a:path w="3255403" h="2505456">
                <a:moveTo>
                  <a:pt x="0" y="0"/>
                </a:moveTo>
                <a:lnTo>
                  <a:pt x="3255403" y="0"/>
                </a:lnTo>
                <a:lnTo>
                  <a:pt x="2094477" y="2505456"/>
                </a:lnTo>
                <a:lnTo>
                  <a:pt x="0" y="2505456"/>
                </a:lnTo>
                <a:close/>
              </a:path>
            </a:pathLst>
          </a:custGeom>
        </p:spPr>
      </p:pic>
      <p:pic>
        <p:nvPicPr>
          <p:cNvPr id="17" name="Picture 16">
            <a:extLst>
              <a:ext uri="{FF2B5EF4-FFF2-40B4-BE49-F238E27FC236}">
                <a16:creationId xmlns:a16="http://schemas.microsoft.com/office/drawing/2014/main" id="{A1E027A3-9846-414C-B665-9EFE9D9A3B89}"/>
              </a:ext>
            </a:extLst>
          </p:cNvPr>
          <p:cNvPicPr>
            <a:picLocks noChangeAspect="1"/>
          </p:cNvPicPr>
          <p:nvPr/>
        </p:nvPicPr>
        <p:blipFill rotWithShape="1">
          <a:blip r:embed="rId4"/>
          <a:srcRect r="17156" b="3"/>
          <a:stretch/>
        </p:blipFill>
        <p:spPr>
          <a:xfrm>
            <a:off x="3506654" y="-6235"/>
            <a:ext cx="2758363" cy="2505456"/>
          </a:xfrm>
          <a:custGeom>
            <a:avLst/>
            <a:gdLst/>
            <a:ahLst/>
            <a:cxnLst/>
            <a:rect l="l" t="t" r="r" b="b"/>
            <a:pathLst>
              <a:path w="3677817" h="2505456">
                <a:moveTo>
                  <a:pt x="1160926" y="0"/>
                </a:moveTo>
                <a:lnTo>
                  <a:pt x="3677817" y="0"/>
                </a:lnTo>
                <a:lnTo>
                  <a:pt x="2516891" y="2505456"/>
                </a:lnTo>
                <a:lnTo>
                  <a:pt x="0" y="2505456"/>
                </a:lnTo>
                <a:close/>
              </a:path>
            </a:pathLst>
          </a:custGeom>
        </p:spPr>
      </p:pic>
      <p:pic>
        <p:nvPicPr>
          <p:cNvPr id="9" name="Picture 8" descr="A person standing in front of a body of water&#10;&#10;Description automatically generated">
            <a:extLst>
              <a:ext uri="{FF2B5EF4-FFF2-40B4-BE49-F238E27FC236}">
                <a16:creationId xmlns:a16="http://schemas.microsoft.com/office/drawing/2014/main" id="{D651B6B7-E1F2-4E9F-8711-61007D4BE350}"/>
              </a:ext>
            </a:extLst>
          </p:cNvPr>
          <p:cNvPicPr>
            <a:picLocks noChangeAspect="1"/>
          </p:cNvPicPr>
          <p:nvPr/>
        </p:nvPicPr>
        <p:blipFill rotWithShape="1">
          <a:blip r:embed="rId5">
            <a:extLst>
              <a:ext uri="{28A0092B-C50C-407E-A947-70E740481C1C}">
                <a14:useLocalDpi xmlns:a14="http://schemas.microsoft.com/office/drawing/2010/main" val="0"/>
              </a:ext>
            </a:extLst>
          </a:blip>
          <a:srcRect l="3748" r="-2" b="-2"/>
          <a:stretch/>
        </p:blipFill>
        <p:spPr>
          <a:xfrm>
            <a:off x="5536407" y="1"/>
            <a:ext cx="3607593" cy="2501837"/>
          </a:xfrm>
          <a:custGeom>
            <a:avLst/>
            <a:gdLst/>
            <a:ahLst/>
            <a:cxnLst/>
            <a:rect l="l" t="t" r="r" b="b"/>
            <a:pathLst>
              <a:path w="4810125" h="2501837">
                <a:moveTo>
                  <a:pt x="1159248" y="0"/>
                </a:moveTo>
                <a:lnTo>
                  <a:pt x="4810125" y="0"/>
                </a:lnTo>
                <a:lnTo>
                  <a:pt x="4810125" y="2501837"/>
                </a:lnTo>
                <a:lnTo>
                  <a:pt x="0" y="2501837"/>
                </a:lnTo>
                <a:close/>
              </a:path>
            </a:pathLst>
          </a:custGeom>
        </p:spPr>
      </p:pic>
      <p:pic>
        <p:nvPicPr>
          <p:cNvPr id="1026" name="Picture 2">
            <a:extLst>
              <a:ext uri="{FF2B5EF4-FFF2-40B4-BE49-F238E27FC236}">
                <a16:creationId xmlns:a16="http://schemas.microsoft.com/office/drawing/2014/main" id="{ABD13ADD-33BF-4F45-B45C-972849F4CCC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6090" t="-605" r="-1041" b="603"/>
          <a:stretch/>
        </p:blipFill>
        <p:spPr bwMode="auto">
          <a:xfrm>
            <a:off x="0" y="2632877"/>
            <a:ext cx="2828023" cy="4199724"/>
          </a:xfrm>
          <a:custGeom>
            <a:avLst/>
            <a:gdLst/>
            <a:ahLst/>
            <a:cxnLst/>
            <a:rect l="l" t="t" r="r" b="b"/>
            <a:pathLst>
              <a:path w="3770724" h="4199724">
                <a:moveTo>
                  <a:pt x="0" y="0"/>
                </a:moveTo>
                <a:lnTo>
                  <a:pt x="3770724" y="0"/>
                </a:lnTo>
                <a:lnTo>
                  <a:pt x="1824067" y="4199724"/>
                </a:lnTo>
                <a:lnTo>
                  <a:pt x="0" y="4199724"/>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A person riding on the back of a boat&#10;&#10;Description automatically generated">
            <a:extLst>
              <a:ext uri="{FF2B5EF4-FFF2-40B4-BE49-F238E27FC236}">
                <a16:creationId xmlns:a16="http://schemas.microsoft.com/office/drawing/2014/main" id="{B4320523-32DE-4B6F-8D87-5DB7D0A0D3CD}"/>
              </a:ext>
            </a:extLst>
          </p:cNvPr>
          <p:cNvPicPr>
            <a:picLocks noChangeAspect="1"/>
          </p:cNvPicPr>
          <p:nvPr/>
        </p:nvPicPr>
        <p:blipFill rotWithShape="1">
          <a:blip r:embed="rId7">
            <a:extLst>
              <a:ext uri="{28A0092B-C50C-407E-A947-70E740481C1C}">
                <a14:useLocalDpi xmlns:a14="http://schemas.microsoft.com/office/drawing/2010/main" val="0"/>
              </a:ext>
            </a:extLst>
          </a:blip>
          <a:srcRect r="-4" b="7142"/>
          <a:stretch/>
        </p:blipFill>
        <p:spPr>
          <a:xfrm>
            <a:off x="1510347" y="2661900"/>
            <a:ext cx="3831544" cy="4197911"/>
          </a:xfrm>
          <a:custGeom>
            <a:avLst/>
            <a:gdLst/>
            <a:ahLst/>
            <a:cxnLst/>
            <a:rect l="l" t="t" r="r" b="b"/>
            <a:pathLst>
              <a:path w="5108726" h="4197911">
                <a:moveTo>
                  <a:pt x="1945141" y="0"/>
                </a:moveTo>
                <a:lnTo>
                  <a:pt x="5108726" y="0"/>
                </a:lnTo>
                <a:lnTo>
                  <a:pt x="3163585" y="4197911"/>
                </a:lnTo>
                <a:lnTo>
                  <a:pt x="3157362" y="4197911"/>
                </a:lnTo>
                <a:lnTo>
                  <a:pt x="1967571" y="4197911"/>
                </a:lnTo>
                <a:lnTo>
                  <a:pt x="317526" y="4197911"/>
                </a:lnTo>
                <a:lnTo>
                  <a:pt x="0" y="4197911"/>
                </a:lnTo>
                <a:close/>
              </a:path>
            </a:pathLst>
          </a:custGeom>
        </p:spPr>
      </p:pic>
      <p:sp>
        <p:nvSpPr>
          <p:cNvPr id="71" name="Freeform 43">
            <a:extLst>
              <a:ext uri="{FF2B5EF4-FFF2-40B4-BE49-F238E27FC236}">
                <a16:creationId xmlns:a16="http://schemas.microsoft.com/office/drawing/2014/main" id="{AAD8F19F-4A55-467B-BED0-8837659A90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14787" y="2660089"/>
            <a:ext cx="5129213" cy="4197911"/>
          </a:xfrm>
          <a:custGeom>
            <a:avLst/>
            <a:gdLst>
              <a:gd name="connsiteX0" fmla="*/ 4893809 w 6838950"/>
              <a:gd name="connsiteY0" fmla="*/ 0 h 4197911"/>
              <a:gd name="connsiteX1" fmla="*/ 4887586 w 6838950"/>
              <a:gd name="connsiteY1" fmla="*/ 0 h 4197911"/>
              <a:gd name="connsiteX2" fmla="*/ 3697795 w 6838950"/>
              <a:gd name="connsiteY2" fmla="*/ 0 h 4197911"/>
              <a:gd name="connsiteX3" fmla="*/ 2047750 w 6838950"/>
              <a:gd name="connsiteY3" fmla="*/ 0 h 4197911"/>
              <a:gd name="connsiteX4" fmla="*/ 0 w 6838950"/>
              <a:gd name="connsiteY4" fmla="*/ 0 h 4197911"/>
              <a:gd name="connsiteX5" fmla="*/ 0 w 6838950"/>
              <a:gd name="connsiteY5" fmla="*/ 4197911 h 4197911"/>
              <a:gd name="connsiteX6" fmla="*/ 6838950 w 6838950"/>
              <a:gd name="connsiteY6" fmla="*/ 4197911 h 419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8950" h="4197911">
                <a:moveTo>
                  <a:pt x="4893809" y="0"/>
                </a:moveTo>
                <a:lnTo>
                  <a:pt x="4887586" y="0"/>
                </a:lnTo>
                <a:lnTo>
                  <a:pt x="3697795" y="0"/>
                </a:lnTo>
                <a:lnTo>
                  <a:pt x="2047750" y="0"/>
                </a:lnTo>
                <a:lnTo>
                  <a:pt x="0" y="0"/>
                </a:lnTo>
                <a:lnTo>
                  <a:pt x="0" y="4197911"/>
                </a:lnTo>
                <a:lnTo>
                  <a:pt x="6838950" y="4197911"/>
                </a:lnTo>
                <a:close/>
              </a:path>
            </a:pathLst>
          </a:custGeom>
          <a:solidFill>
            <a:srgbClr val="344D4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descr="A person sitting on a table&#10;&#10;Description automatically generated">
            <a:extLst>
              <a:ext uri="{FF2B5EF4-FFF2-40B4-BE49-F238E27FC236}">
                <a16:creationId xmlns:a16="http://schemas.microsoft.com/office/drawing/2014/main" id="{39E63DFA-2A09-454C-9BC4-4A6B2155DA1A}"/>
              </a:ext>
            </a:extLst>
          </p:cNvPr>
          <p:cNvPicPr>
            <a:picLocks noChangeAspect="1"/>
          </p:cNvPicPr>
          <p:nvPr/>
        </p:nvPicPr>
        <p:blipFill rotWithShape="1">
          <a:blip r:embed="rId8">
            <a:extLst>
              <a:ext uri="{28A0092B-C50C-407E-A947-70E740481C1C}">
                <a14:useLocalDpi xmlns:a14="http://schemas.microsoft.com/office/drawing/2010/main" val="0"/>
              </a:ext>
            </a:extLst>
          </a:blip>
          <a:srcRect l="25244" r="6870" b="1"/>
          <a:stretch/>
        </p:blipFill>
        <p:spPr>
          <a:xfrm>
            <a:off x="1696476" y="1"/>
            <a:ext cx="2545457" cy="2502843"/>
          </a:xfrm>
          <a:custGeom>
            <a:avLst/>
            <a:gdLst/>
            <a:ahLst/>
            <a:cxnLst/>
            <a:rect l="l" t="t" r="r" b="b"/>
            <a:pathLst>
              <a:path w="3393943" h="2502843">
                <a:moveTo>
                  <a:pt x="1159715" y="0"/>
                </a:moveTo>
                <a:lnTo>
                  <a:pt x="3393943" y="0"/>
                </a:lnTo>
                <a:lnTo>
                  <a:pt x="2234228" y="2502843"/>
                </a:lnTo>
                <a:lnTo>
                  <a:pt x="0" y="2502843"/>
                </a:lnTo>
                <a:close/>
              </a:path>
            </a:pathLst>
          </a:custGeom>
        </p:spPr>
      </p:pic>
      <p:sp>
        <p:nvSpPr>
          <p:cNvPr id="18" name="TextBox 17">
            <a:extLst>
              <a:ext uri="{FF2B5EF4-FFF2-40B4-BE49-F238E27FC236}">
                <a16:creationId xmlns:a16="http://schemas.microsoft.com/office/drawing/2014/main" id="{324A8384-BF62-4C29-8E0A-D1923AACA539}"/>
              </a:ext>
            </a:extLst>
          </p:cNvPr>
          <p:cNvSpPr txBox="1"/>
          <p:nvPr/>
        </p:nvSpPr>
        <p:spPr>
          <a:xfrm>
            <a:off x="5536407" y="2996952"/>
            <a:ext cx="3428081" cy="461665"/>
          </a:xfrm>
          <a:prstGeom prst="rect">
            <a:avLst/>
          </a:prstGeom>
          <a:noFill/>
        </p:spPr>
        <p:txBody>
          <a:bodyPr wrap="square" rtlCol="0">
            <a:spAutoFit/>
          </a:bodyPr>
          <a:lstStyle/>
          <a:p>
            <a:r>
              <a:rPr lang="en-US" sz="2400" dirty="0">
                <a:solidFill>
                  <a:srgbClr val="DBF5E1"/>
                </a:solidFill>
              </a:rPr>
              <a:t>Our 6 key stakeholders</a:t>
            </a:r>
            <a:endParaRPr lang="en-GB" sz="2400" dirty="0">
              <a:solidFill>
                <a:srgbClr val="DBF5E1"/>
              </a:solidFill>
            </a:endParaRPr>
          </a:p>
        </p:txBody>
      </p:sp>
      <p:sp>
        <p:nvSpPr>
          <p:cNvPr id="19" name="TextBox 18">
            <a:extLst>
              <a:ext uri="{FF2B5EF4-FFF2-40B4-BE49-F238E27FC236}">
                <a16:creationId xmlns:a16="http://schemas.microsoft.com/office/drawing/2014/main" id="{BB18F171-A50E-447F-A706-2A79C86E7AE0}"/>
              </a:ext>
            </a:extLst>
          </p:cNvPr>
          <p:cNvSpPr txBox="1"/>
          <p:nvPr/>
        </p:nvSpPr>
        <p:spPr>
          <a:xfrm>
            <a:off x="5244978" y="3570189"/>
            <a:ext cx="3995936" cy="954107"/>
          </a:xfrm>
          <a:prstGeom prst="rect">
            <a:avLst/>
          </a:prstGeom>
          <a:noFill/>
        </p:spPr>
        <p:txBody>
          <a:bodyPr wrap="square" rtlCol="0">
            <a:spAutoFit/>
          </a:bodyPr>
          <a:lstStyle/>
          <a:p>
            <a:r>
              <a:rPr lang="en-US" sz="1400" dirty="0">
                <a:solidFill>
                  <a:srgbClr val="DBF5E1"/>
                </a:solidFill>
              </a:rPr>
              <a:t>In the Broads, it is important that </a:t>
            </a:r>
            <a:r>
              <a:rPr lang="en-US" sz="1400" b="1" dirty="0">
                <a:solidFill>
                  <a:srgbClr val="FFFF00"/>
                </a:solidFill>
              </a:rPr>
              <a:t>stakeholders</a:t>
            </a:r>
            <a:r>
              <a:rPr lang="en-US" sz="1400" dirty="0">
                <a:solidFill>
                  <a:srgbClr val="DBF5E1"/>
                </a:solidFill>
              </a:rPr>
              <a:t> </a:t>
            </a:r>
            <a:r>
              <a:rPr lang="en-US" sz="1400" b="1" dirty="0">
                <a:solidFill>
                  <a:srgbClr val="FFFF00"/>
                </a:solidFill>
              </a:rPr>
              <a:t>collaborate</a:t>
            </a:r>
            <a:r>
              <a:rPr lang="en-US" sz="1400" dirty="0">
                <a:solidFill>
                  <a:srgbClr val="DBF5E1"/>
                </a:solidFill>
              </a:rPr>
              <a:t> – you’re about to hear from a representative from each of these groups and learn how they are all connected to each other.</a:t>
            </a:r>
            <a:endParaRPr lang="en-GB" sz="1400" dirty="0">
              <a:solidFill>
                <a:srgbClr val="DBF5E1"/>
              </a:solidFill>
            </a:endParaRPr>
          </a:p>
        </p:txBody>
      </p:sp>
      <p:sp>
        <p:nvSpPr>
          <p:cNvPr id="20" name="Rectangle 19">
            <a:extLst>
              <a:ext uri="{FF2B5EF4-FFF2-40B4-BE49-F238E27FC236}">
                <a16:creationId xmlns:a16="http://schemas.microsoft.com/office/drawing/2014/main" id="{D0897B1B-9DEF-49C9-B072-ABA16AAB278E}"/>
              </a:ext>
            </a:extLst>
          </p:cNvPr>
          <p:cNvSpPr/>
          <p:nvPr/>
        </p:nvSpPr>
        <p:spPr>
          <a:xfrm>
            <a:off x="0" y="1844824"/>
            <a:ext cx="1403648" cy="360040"/>
          </a:xfrm>
          <a:prstGeom prst="rect">
            <a:avLst/>
          </a:prstGeom>
          <a:solidFill>
            <a:srgbClr val="20AD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Broads Authority</a:t>
            </a:r>
            <a:endParaRPr lang="en-GB" sz="1200" b="1" dirty="0"/>
          </a:p>
        </p:txBody>
      </p:sp>
      <p:sp>
        <p:nvSpPr>
          <p:cNvPr id="21" name="Rectangle 20">
            <a:extLst>
              <a:ext uri="{FF2B5EF4-FFF2-40B4-BE49-F238E27FC236}">
                <a16:creationId xmlns:a16="http://schemas.microsoft.com/office/drawing/2014/main" id="{AD34CD3D-D32F-463F-8FB7-061BFFAC9D27}"/>
              </a:ext>
            </a:extLst>
          </p:cNvPr>
          <p:cNvSpPr/>
          <p:nvPr/>
        </p:nvSpPr>
        <p:spPr>
          <a:xfrm>
            <a:off x="2657424" y="1229"/>
            <a:ext cx="1403648" cy="360040"/>
          </a:xfrm>
          <a:prstGeom prst="rect">
            <a:avLst/>
          </a:prstGeom>
          <a:solidFill>
            <a:srgbClr val="20AD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Farmer</a:t>
            </a:r>
            <a:endParaRPr lang="en-GB" sz="1600" b="1" dirty="0"/>
          </a:p>
        </p:txBody>
      </p:sp>
      <p:sp>
        <p:nvSpPr>
          <p:cNvPr id="22" name="Rectangle 21">
            <a:extLst>
              <a:ext uri="{FF2B5EF4-FFF2-40B4-BE49-F238E27FC236}">
                <a16:creationId xmlns:a16="http://schemas.microsoft.com/office/drawing/2014/main" id="{CCAD7FB2-ABBF-4C96-9A53-A2D0D815AC46}"/>
              </a:ext>
            </a:extLst>
          </p:cNvPr>
          <p:cNvSpPr/>
          <p:nvPr/>
        </p:nvSpPr>
        <p:spPr>
          <a:xfrm>
            <a:off x="4605208" y="1229"/>
            <a:ext cx="1403648" cy="360040"/>
          </a:xfrm>
          <a:prstGeom prst="rect">
            <a:avLst/>
          </a:prstGeom>
          <a:solidFill>
            <a:srgbClr val="20AD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Tourist</a:t>
            </a:r>
            <a:endParaRPr lang="en-GB" sz="1600" b="1" dirty="0"/>
          </a:p>
        </p:txBody>
      </p:sp>
      <p:sp>
        <p:nvSpPr>
          <p:cNvPr id="24" name="Rectangle 23">
            <a:extLst>
              <a:ext uri="{FF2B5EF4-FFF2-40B4-BE49-F238E27FC236}">
                <a16:creationId xmlns:a16="http://schemas.microsoft.com/office/drawing/2014/main" id="{53F22B1A-869E-4E92-98D7-79498ACC2995}"/>
              </a:ext>
            </a:extLst>
          </p:cNvPr>
          <p:cNvSpPr/>
          <p:nvPr/>
        </p:nvSpPr>
        <p:spPr>
          <a:xfrm>
            <a:off x="7740352" y="1844824"/>
            <a:ext cx="1403648" cy="360040"/>
          </a:xfrm>
          <a:prstGeom prst="rect">
            <a:avLst/>
          </a:prstGeom>
          <a:solidFill>
            <a:srgbClr val="20AD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Sailing club</a:t>
            </a:r>
            <a:endParaRPr lang="en-GB" sz="1600" b="1" dirty="0"/>
          </a:p>
        </p:txBody>
      </p:sp>
      <p:sp>
        <p:nvSpPr>
          <p:cNvPr id="26" name="Rectangle 25">
            <a:extLst>
              <a:ext uri="{FF2B5EF4-FFF2-40B4-BE49-F238E27FC236}">
                <a16:creationId xmlns:a16="http://schemas.microsoft.com/office/drawing/2014/main" id="{179E676A-E90F-428F-918D-19224F08EFAF}"/>
              </a:ext>
            </a:extLst>
          </p:cNvPr>
          <p:cNvSpPr/>
          <p:nvPr/>
        </p:nvSpPr>
        <p:spPr>
          <a:xfrm>
            <a:off x="-3314" y="5733256"/>
            <a:ext cx="1403648" cy="360040"/>
          </a:xfrm>
          <a:prstGeom prst="rect">
            <a:avLst/>
          </a:prstGeom>
          <a:solidFill>
            <a:srgbClr val="20AD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Local residents</a:t>
            </a:r>
            <a:endParaRPr lang="en-GB" sz="1400" b="1" dirty="0"/>
          </a:p>
        </p:txBody>
      </p:sp>
      <p:sp>
        <p:nvSpPr>
          <p:cNvPr id="28" name="Rectangle 27">
            <a:extLst>
              <a:ext uri="{FF2B5EF4-FFF2-40B4-BE49-F238E27FC236}">
                <a16:creationId xmlns:a16="http://schemas.microsoft.com/office/drawing/2014/main" id="{B136E5CC-2C44-46F3-A14E-94AF445E5B75}"/>
              </a:ext>
            </a:extLst>
          </p:cNvPr>
          <p:cNvSpPr/>
          <p:nvPr/>
        </p:nvSpPr>
        <p:spPr>
          <a:xfrm>
            <a:off x="3041328" y="2663712"/>
            <a:ext cx="2106736" cy="360040"/>
          </a:xfrm>
          <a:prstGeom prst="rect">
            <a:avLst/>
          </a:prstGeom>
          <a:solidFill>
            <a:srgbClr val="20AD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Paddleboarding business</a:t>
            </a:r>
            <a:endParaRPr lang="en-GB" sz="1400" b="1" dirty="0"/>
          </a:p>
        </p:txBody>
      </p:sp>
      <p:sp>
        <p:nvSpPr>
          <p:cNvPr id="30" name="Rectangle 29">
            <a:extLst>
              <a:ext uri="{FF2B5EF4-FFF2-40B4-BE49-F238E27FC236}">
                <a16:creationId xmlns:a16="http://schemas.microsoft.com/office/drawing/2014/main" id="{BC48987E-EA6E-4A1A-978A-206A344525D1}"/>
              </a:ext>
            </a:extLst>
          </p:cNvPr>
          <p:cNvSpPr/>
          <p:nvPr/>
        </p:nvSpPr>
        <p:spPr>
          <a:xfrm>
            <a:off x="4716016" y="5592646"/>
            <a:ext cx="1440160" cy="1004705"/>
          </a:xfrm>
          <a:prstGeom prst="rect">
            <a:avLst/>
          </a:prstGeom>
          <a:solidFill>
            <a:srgbClr val="20ADB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Collaborate</a:t>
            </a:r>
            <a:r>
              <a:rPr lang="en-GB" dirty="0"/>
              <a:t> = </a:t>
            </a:r>
            <a:r>
              <a:rPr lang="en-GB" sz="1600" dirty="0"/>
              <a:t>means working together</a:t>
            </a:r>
            <a:endParaRPr lang="en-US" dirty="0"/>
          </a:p>
        </p:txBody>
      </p:sp>
      <p:sp>
        <p:nvSpPr>
          <p:cNvPr id="64" name="Rectangle 63">
            <a:extLst>
              <a:ext uri="{FF2B5EF4-FFF2-40B4-BE49-F238E27FC236}">
                <a16:creationId xmlns:a16="http://schemas.microsoft.com/office/drawing/2014/main" id="{EBAA3310-32F5-4EEA-903B-39219B637AA3}"/>
              </a:ext>
            </a:extLst>
          </p:cNvPr>
          <p:cNvSpPr/>
          <p:nvPr/>
        </p:nvSpPr>
        <p:spPr>
          <a:xfrm>
            <a:off x="4716016" y="5232607"/>
            <a:ext cx="1440160" cy="360040"/>
          </a:xfrm>
          <a:prstGeom prst="rect">
            <a:avLst/>
          </a:prstGeom>
          <a:solidFill>
            <a:srgbClr val="B92573"/>
          </a:solidFill>
          <a:ln>
            <a:solidFill>
              <a:srgbClr val="5331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Key term:</a:t>
            </a:r>
            <a:endParaRPr lang="en-GB" dirty="0"/>
          </a:p>
        </p:txBody>
      </p:sp>
    </p:spTree>
    <p:extLst>
      <p:ext uri="{BB962C8B-B14F-4D97-AF65-F5344CB8AC3E}">
        <p14:creationId xmlns:p14="http://schemas.microsoft.com/office/powerpoint/2010/main" val="2196640393"/>
      </p:ext>
    </p:extLst>
  </p:cSld>
  <p:clrMapOvr>
    <a:masterClrMapping/>
  </p:clrMapOvr>
  <mc:AlternateContent xmlns:mc="http://schemas.openxmlformats.org/markup-compatibility/2006" xmlns:p14="http://schemas.microsoft.com/office/powerpoint/2010/main">
    <mc:Choice Requires="p14">
      <p:transition spd="slow" p14:dur="2000" advTm="211631"/>
    </mc:Choice>
    <mc:Fallback xmlns="">
      <p:transition spd="slow" advTm="211631"/>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standing next to a body of water&#10;&#10;Description automatically generated">
            <a:extLst>
              <a:ext uri="{FF2B5EF4-FFF2-40B4-BE49-F238E27FC236}">
                <a16:creationId xmlns:a16="http://schemas.microsoft.com/office/drawing/2014/main" id="{F4F6781F-A405-40AB-BE3C-F62129B740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93" y="381000"/>
            <a:ext cx="9144000" cy="6096000"/>
          </a:xfrm>
          <a:prstGeom prst="rect">
            <a:avLst/>
          </a:prstGeom>
        </p:spPr>
      </p:pic>
      <p:sp>
        <p:nvSpPr>
          <p:cNvPr id="5" name="Rectangle 4">
            <a:extLst>
              <a:ext uri="{FF2B5EF4-FFF2-40B4-BE49-F238E27FC236}">
                <a16:creationId xmlns:a16="http://schemas.microsoft.com/office/drawing/2014/main" id="{71384959-9A31-4183-B18C-2CD2E419AD2A}"/>
              </a:ext>
            </a:extLst>
          </p:cNvPr>
          <p:cNvSpPr/>
          <p:nvPr/>
        </p:nvSpPr>
        <p:spPr>
          <a:xfrm>
            <a:off x="0" y="0"/>
            <a:ext cx="9144000" cy="332656"/>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E9F8BA"/>
                </a:solidFill>
              </a:rPr>
              <a:t>Develop</a:t>
            </a:r>
            <a:r>
              <a:rPr lang="en-US" dirty="0">
                <a:solidFill>
                  <a:schemeClr val="bg1"/>
                </a:solidFill>
              </a:rPr>
              <a:t> </a:t>
            </a:r>
            <a:r>
              <a:rPr lang="en-US" sz="2000" b="1" dirty="0">
                <a:solidFill>
                  <a:schemeClr val="bg1"/>
                </a:solidFill>
              </a:rPr>
              <a:t>skills of note-taking</a:t>
            </a:r>
            <a:r>
              <a:rPr lang="en-US" dirty="0">
                <a:solidFill>
                  <a:schemeClr val="bg1"/>
                </a:solidFill>
              </a:rPr>
              <a:t> </a:t>
            </a:r>
            <a:r>
              <a:rPr lang="en-US" dirty="0">
                <a:solidFill>
                  <a:srgbClr val="E9F8BA"/>
                </a:solidFill>
              </a:rPr>
              <a:t>to pick-out key information</a:t>
            </a:r>
            <a:endParaRPr lang="en-GB" dirty="0">
              <a:solidFill>
                <a:srgbClr val="E9F8BA"/>
              </a:solidFill>
            </a:endParaRPr>
          </a:p>
        </p:txBody>
      </p:sp>
      <p:sp>
        <p:nvSpPr>
          <p:cNvPr id="10" name="Rectangle 9">
            <a:extLst>
              <a:ext uri="{FF2B5EF4-FFF2-40B4-BE49-F238E27FC236}">
                <a16:creationId xmlns:a16="http://schemas.microsoft.com/office/drawing/2014/main" id="{524F45B9-F35C-4185-89B2-EE00CCBE3E09}"/>
              </a:ext>
            </a:extLst>
          </p:cNvPr>
          <p:cNvSpPr/>
          <p:nvPr/>
        </p:nvSpPr>
        <p:spPr>
          <a:xfrm>
            <a:off x="395536" y="980728"/>
            <a:ext cx="3960440" cy="4405068"/>
          </a:xfrm>
          <a:prstGeom prst="rect">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800" b="1" dirty="0">
                <a:solidFill>
                  <a:srgbClr val="53315D"/>
                </a:solidFill>
              </a:rPr>
              <a:t>Note-taking tips:</a:t>
            </a:r>
          </a:p>
          <a:p>
            <a:pPr algn="ctr"/>
            <a:endParaRPr lang="en-US" sz="1050" dirty="0">
              <a:solidFill>
                <a:srgbClr val="53315D"/>
              </a:solidFill>
            </a:endParaRPr>
          </a:p>
          <a:p>
            <a:pPr marL="285750" indent="-285750">
              <a:buFont typeface="Courier New" panose="02070309020205020404" pitchFamily="49" charset="0"/>
              <a:buChar char="o"/>
            </a:pPr>
            <a:r>
              <a:rPr lang="en-GB" sz="1600" dirty="0">
                <a:solidFill>
                  <a:srgbClr val="53315D"/>
                </a:solidFill>
              </a:rPr>
              <a:t>Each person will be asked about their relationships with the other stakeholders. Therefore before you begin, think about how you will organise your notes</a:t>
            </a:r>
          </a:p>
          <a:p>
            <a:endParaRPr lang="en-US" sz="1600" dirty="0">
              <a:solidFill>
                <a:srgbClr val="53315D"/>
              </a:solidFill>
            </a:endParaRPr>
          </a:p>
          <a:p>
            <a:pPr marL="285750" indent="-285750">
              <a:buFont typeface="Courier New" panose="02070309020205020404" pitchFamily="49" charset="0"/>
              <a:buChar char="o"/>
            </a:pPr>
            <a:r>
              <a:rPr lang="en-US" sz="1600" dirty="0">
                <a:solidFill>
                  <a:srgbClr val="53315D"/>
                </a:solidFill>
              </a:rPr>
              <a:t>Listen out for </a:t>
            </a:r>
            <a:r>
              <a:rPr lang="en-US" sz="1600" b="1" u="sng" dirty="0">
                <a:solidFill>
                  <a:srgbClr val="53315D"/>
                </a:solidFill>
              </a:rPr>
              <a:t>key information </a:t>
            </a:r>
            <a:r>
              <a:rPr lang="en-US" sz="1600" dirty="0">
                <a:solidFill>
                  <a:srgbClr val="53315D"/>
                </a:solidFill>
              </a:rPr>
              <a:t>such as:</a:t>
            </a:r>
          </a:p>
          <a:p>
            <a:pPr marL="742950" lvl="1" indent="-285750">
              <a:buFont typeface="Wingdings" panose="05000000000000000000" pitchFamily="2" charset="2"/>
              <a:buChar char="§"/>
            </a:pPr>
            <a:r>
              <a:rPr lang="en-GB" sz="1600" dirty="0">
                <a:solidFill>
                  <a:srgbClr val="53315D"/>
                </a:solidFill>
              </a:rPr>
              <a:t>Figures</a:t>
            </a:r>
          </a:p>
          <a:p>
            <a:pPr marL="742950" lvl="1" indent="-285750">
              <a:buFont typeface="Wingdings" panose="05000000000000000000" pitchFamily="2" charset="2"/>
              <a:buChar char="§"/>
            </a:pPr>
            <a:r>
              <a:rPr lang="en-GB" sz="1600" dirty="0">
                <a:solidFill>
                  <a:srgbClr val="53315D"/>
                </a:solidFill>
              </a:rPr>
              <a:t>Dates</a:t>
            </a:r>
          </a:p>
          <a:p>
            <a:pPr marL="742950" lvl="1" indent="-285750">
              <a:buFont typeface="Wingdings" panose="05000000000000000000" pitchFamily="2" charset="2"/>
              <a:buChar char="§"/>
            </a:pPr>
            <a:r>
              <a:rPr lang="en-GB" sz="1600" dirty="0">
                <a:solidFill>
                  <a:srgbClr val="53315D"/>
                </a:solidFill>
              </a:rPr>
              <a:t>Specific place names</a:t>
            </a:r>
          </a:p>
          <a:p>
            <a:pPr marL="742950" lvl="1" indent="-285750">
              <a:buFont typeface="Wingdings" panose="05000000000000000000" pitchFamily="2" charset="2"/>
              <a:buChar char="§"/>
            </a:pPr>
            <a:endParaRPr lang="en-GB" sz="1600" dirty="0">
              <a:solidFill>
                <a:srgbClr val="53315D"/>
              </a:solidFill>
            </a:endParaRPr>
          </a:p>
          <a:p>
            <a:pPr marL="285750" indent="-285750">
              <a:buFont typeface="Courier New" panose="02070309020205020404" pitchFamily="49" charset="0"/>
              <a:buChar char="o"/>
            </a:pPr>
            <a:r>
              <a:rPr lang="en-GB" sz="1600" dirty="0">
                <a:solidFill>
                  <a:srgbClr val="53315D"/>
                </a:solidFill>
              </a:rPr>
              <a:t>Try to make a brief note for each question asked</a:t>
            </a:r>
          </a:p>
          <a:p>
            <a:pPr marL="742950" lvl="1" indent="-285750">
              <a:buFont typeface="Wingdings" panose="05000000000000000000" pitchFamily="2" charset="2"/>
              <a:buChar char="§"/>
            </a:pPr>
            <a:endParaRPr lang="en-GB" sz="1600" dirty="0">
              <a:solidFill>
                <a:srgbClr val="53315D"/>
              </a:solidFill>
            </a:endParaRPr>
          </a:p>
          <a:p>
            <a:pPr marL="285750" indent="-285750">
              <a:buFont typeface="Courier New" panose="02070309020205020404" pitchFamily="49" charset="0"/>
              <a:buChar char="o"/>
            </a:pPr>
            <a:r>
              <a:rPr lang="en-GB" sz="1600" dirty="0">
                <a:solidFill>
                  <a:srgbClr val="53315D"/>
                </a:solidFill>
              </a:rPr>
              <a:t>Don’t try to write everything down!</a:t>
            </a:r>
          </a:p>
        </p:txBody>
      </p:sp>
      <p:sp>
        <p:nvSpPr>
          <p:cNvPr id="11" name="Rectangle 10">
            <a:extLst>
              <a:ext uri="{FF2B5EF4-FFF2-40B4-BE49-F238E27FC236}">
                <a16:creationId xmlns:a16="http://schemas.microsoft.com/office/drawing/2014/main" id="{F791203B-37FD-47F7-B034-27B43B2D47C0}"/>
              </a:ext>
            </a:extLst>
          </p:cNvPr>
          <p:cNvSpPr/>
          <p:nvPr/>
        </p:nvSpPr>
        <p:spPr>
          <a:xfrm>
            <a:off x="-14793" y="6309320"/>
            <a:ext cx="6407696" cy="548680"/>
          </a:xfrm>
          <a:prstGeom prst="rect">
            <a:avLst/>
          </a:prstGeom>
          <a:solidFill>
            <a:srgbClr val="3E86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Play the Stakeholder video</a:t>
            </a:r>
            <a:endParaRPr lang="en-GB" dirty="0"/>
          </a:p>
        </p:txBody>
      </p:sp>
    </p:spTree>
    <p:extLst>
      <p:ext uri="{BB962C8B-B14F-4D97-AF65-F5344CB8AC3E}">
        <p14:creationId xmlns:p14="http://schemas.microsoft.com/office/powerpoint/2010/main" val="702916358"/>
      </p:ext>
    </p:extLst>
  </p:cSld>
  <p:clrMapOvr>
    <a:masterClrMapping/>
  </p:clrMapOvr>
  <mc:AlternateContent xmlns:mc="http://schemas.openxmlformats.org/markup-compatibility/2006" xmlns:p14="http://schemas.microsoft.com/office/powerpoint/2010/main">
    <mc:Choice Requires="p14">
      <p:transition spd="slow" p14:dur="2000" advTm="131105"/>
    </mc:Choice>
    <mc:Fallback xmlns="">
      <p:transition spd="slow" advTm="131105"/>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standing next to a body of water&#10;&#10;Description automatically generated">
            <a:extLst>
              <a:ext uri="{FF2B5EF4-FFF2-40B4-BE49-F238E27FC236}">
                <a16:creationId xmlns:a16="http://schemas.microsoft.com/office/drawing/2014/main" id="{9C49901D-6A01-46C1-A1AF-4880DD7F6F62}"/>
              </a:ext>
            </a:extLst>
          </p:cNvPr>
          <p:cNvPicPr>
            <a:picLocks noChangeAspect="1"/>
          </p:cNvPicPr>
          <p:nvPr/>
        </p:nvPicPr>
        <p:blipFill rotWithShape="1">
          <a:blip r:embed="rId2">
            <a:extLst>
              <a:ext uri="{28A0092B-C50C-407E-A947-70E740481C1C}">
                <a14:useLocalDpi xmlns:a14="http://schemas.microsoft.com/office/drawing/2010/main" val="0"/>
              </a:ext>
            </a:extLst>
          </a:blip>
          <a:srcRect l="15601" r="19354" b="3"/>
          <a:stretch/>
        </p:blipFill>
        <p:spPr>
          <a:xfrm>
            <a:off x="3" y="-6236"/>
            <a:ext cx="2441552" cy="2505456"/>
          </a:xfrm>
          <a:custGeom>
            <a:avLst/>
            <a:gdLst/>
            <a:ahLst/>
            <a:cxnLst/>
            <a:rect l="l" t="t" r="r" b="b"/>
            <a:pathLst>
              <a:path w="3255403" h="2505456">
                <a:moveTo>
                  <a:pt x="0" y="0"/>
                </a:moveTo>
                <a:lnTo>
                  <a:pt x="3255403" y="0"/>
                </a:lnTo>
                <a:lnTo>
                  <a:pt x="2094477" y="2505456"/>
                </a:lnTo>
                <a:lnTo>
                  <a:pt x="0" y="2505456"/>
                </a:lnTo>
                <a:close/>
              </a:path>
            </a:pathLst>
          </a:custGeom>
        </p:spPr>
      </p:pic>
      <p:pic>
        <p:nvPicPr>
          <p:cNvPr id="17" name="Picture 16">
            <a:extLst>
              <a:ext uri="{FF2B5EF4-FFF2-40B4-BE49-F238E27FC236}">
                <a16:creationId xmlns:a16="http://schemas.microsoft.com/office/drawing/2014/main" id="{A1E027A3-9846-414C-B665-9EFE9D9A3B89}"/>
              </a:ext>
            </a:extLst>
          </p:cNvPr>
          <p:cNvPicPr>
            <a:picLocks noChangeAspect="1"/>
          </p:cNvPicPr>
          <p:nvPr/>
        </p:nvPicPr>
        <p:blipFill rotWithShape="1">
          <a:blip r:embed="rId3"/>
          <a:srcRect r="17156" b="3"/>
          <a:stretch/>
        </p:blipFill>
        <p:spPr>
          <a:xfrm>
            <a:off x="3506654" y="-6235"/>
            <a:ext cx="2758363" cy="2505456"/>
          </a:xfrm>
          <a:custGeom>
            <a:avLst/>
            <a:gdLst/>
            <a:ahLst/>
            <a:cxnLst/>
            <a:rect l="l" t="t" r="r" b="b"/>
            <a:pathLst>
              <a:path w="3677817" h="2505456">
                <a:moveTo>
                  <a:pt x="1160926" y="0"/>
                </a:moveTo>
                <a:lnTo>
                  <a:pt x="3677817" y="0"/>
                </a:lnTo>
                <a:lnTo>
                  <a:pt x="2516891" y="2505456"/>
                </a:lnTo>
                <a:lnTo>
                  <a:pt x="0" y="2505456"/>
                </a:lnTo>
                <a:close/>
              </a:path>
            </a:pathLst>
          </a:custGeom>
        </p:spPr>
      </p:pic>
      <p:pic>
        <p:nvPicPr>
          <p:cNvPr id="9" name="Picture 8" descr="A person standing in front of a body of water&#10;&#10;Description automatically generated">
            <a:extLst>
              <a:ext uri="{FF2B5EF4-FFF2-40B4-BE49-F238E27FC236}">
                <a16:creationId xmlns:a16="http://schemas.microsoft.com/office/drawing/2014/main" id="{D651B6B7-E1F2-4E9F-8711-61007D4BE350}"/>
              </a:ext>
            </a:extLst>
          </p:cNvPr>
          <p:cNvPicPr>
            <a:picLocks noChangeAspect="1"/>
          </p:cNvPicPr>
          <p:nvPr/>
        </p:nvPicPr>
        <p:blipFill rotWithShape="1">
          <a:blip r:embed="rId4">
            <a:extLst>
              <a:ext uri="{28A0092B-C50C-407E-A947-70E740481C1C}">
                <a14:useLocalDpi xmlns:a14="http://schemas.microsoft.com/office/drawing/2010/main" val="0"/>
              </a:ext>
            </a:extLst>
          </a:blip>
          <a:srcRect l="3748" r="-2" b="-2"/>
          <a:stretch/>
        </p:blipFill>
        <p:spPr>
          <a:xfrm>
            <a:off x="5536407" y="1"/>
            <a:ext cx="3607593" cy="2501837"/>
          </a:xfrm>
          <a:custGeom>
            <a:avLst/>
            <a:gdLst/>
            <a:ahLst/>
            <a:cxnLst/>
            <a:rect l="l" t="t" r="r" b="b"/>
            <a:pathLst>
              <a:path w="4810125" h="2501837">
                <a:moveTo>
                  <a:pt x="1159248" y="0"/>
                </a:moveTo>
                <a:lnTo>
                  <a:pt x="4810125" y="0"/>
                </a:lnTo>
                <a:lnTo>
                  <a:pt x="4810125" y="2501837"/>
                </a:lnTo>
                <a:lnTo>
                  <a:pt x="0" y="2501837"/>
                </a:lnTo>
                <a:close/>
              </a:path>
            </a:pathLst>
          </a:custGeom>
        </p:spPr>
      </p:pic>
      <p:pic>
        <p:nvPicPr>
          <p:cNvPr id="1026" name="Picture 2">
            <a:extLst>
              <a:ext uri="{FF2B5EF4-FFF2-40B4-BE49-F238E27FC236}">
                <a16:creationId xmlns:a16="http://schemas.microsoft.com/office/drawing/2014/main" id="{ABD13ADD-33BF-4F45-B45C-972849F4CCC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6090" t="-605" r="-1041" b="603"/>
          <a:stretch/>
        </p:blipFill>
        <p:spPr bwMode="auto">
          <a:xfrm>
            <a:off x="0" y="2632877"/>
            <a:ext cx="2828023" cy="4199724"/>
          </a:xfrm>
          <a:custGeom>
            <a:avLst/>
            <a:gdLst/>
            <a:ahLst/>
            <a:cxnLst/>
            <a:rect l="l" t="t" r="r" b="b"/>
            <a:pathLst>
              <a:path w="3770724" h="4199724">
                <a:moveTo>
                  <a:pt x="0" y="0"/>
                </a:moveTo>
                <a:lnTo>
                  <a:pt x="3770724" y="0"/>
                </a:lnTo>
                <a:lnTo>
                  <a:pt x="1824067" y="4199724"/>
                </a:lnTo>
                <a:lnTo>
                  <a:pt x="0" y="4199724"/>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A person riding on the back of a boat&#10;&#10;Description automatically generated">
            <a:extLst>
              <a:ext uri="{FF2B5EF4-FFF2-40B4-BE49-F238E27FC236}">
                <a16:creationId xmlns:a16="http://schemas.microsoft.com/office/drawing/2014/main" id="{B4320523-32DE-4B6F-8D87-5DB7D0A0D3CD}"/>
              </a:ext>
            </a:extLst>
          </p:cNvPr>
          <p:cNvPicPr>
            <a:picLocks noChangeAspect="1"/>
          </p:cNvPicPr>
          <p:nvPr/>
        </p:nvPicPr>
        <p:blipFill rotWithShape="1">
          <a:blip r:embed="rId6">
            <a:extLst>
              <a:ext uri="{28A0092B-C50C-407E-A947-70E740481C1C}">
                <a14:useLocalDpi xmlns:a14="http://schemas.microsoft.com/office/drawing/2010/main" val="0"/>
              </a:ext>
            </a:extLst>
          </a:blip>
          <a:srcRect r="-4" b="7142"/>
          <a:stretch/>
        </p:blipFill>
        <p:spPr>
          <a:xfrm>
            <a:off x="1510347" y="2661900"/>
            <a:ext cx="3831544" cy="4197911"/>
          </a:xfrm>
          <a:custGeom>
            <a:avLst/>
            <a:gdLst/>
            <a:ahLst/>
            <a:cxnLst/>
            <a:rect l="l" t="t" r="r" b="b"/>
            <a:pathLst>
              <a:path w="5108726" h="4197911">
                <a:moveTo>
                  <a:pt x="1945141" y="0"/>
                </a:moveTo>
                <a:lnTo>
                  <a:pt x="5108726" y="0"/>
                </a:lnTo>
                <a:lnTo>
                  <a:pt x="3163585" y="4197911"/>
                </a:lnTo>
                <a:lnTo>
                  <a:pt x="3157362" y="4197911"/>
                </a:lnTo>
                <a:lnTo>
                  <a:pt x="1967571" y="4197911"/>
                </a:lnTo>
                <a:lnTo>
                  <a:pt x="317526" y="4197911"/>
                </a:lnTo>
                <a:lnTo>
                  <a:pt x="0" y="4197911"/>
                </a:lnTo>
                <a:close/>
              </a:path>
            </a:pathLst>
          </a:custGeom>
        </p:spPr>
      </p:pic>
      <p:pic>
        <p:nvPicPr>
          <p:cNvPr id="13" name="Picture 12" descr="A person sitting on a table&#10;&#10;Description automatically generated">
            <a:extLst>
              <a:ext uri="{FF2B5EF4-FFF2-40B4-BE49-F238E27FC236}">
                <a16:creationId xmlns:a16="http://schemas.microsoft.com/office/drawing/2014/main" id="{39E63DFA-2A09-454C-9BC4-4A6B2155DA1A}"/>
              </a:ext>
            </a:extLst>
          </p:cNvPr>
          <p:cNvPicPr>
            <a:picLocks noChangeAspect="1"/>
          </p:cNvPicPr>
          <p:nvPr/>
        </p:nvPicPr>
        <p:blipFill rotWithShape="1">
          <a:blip r:embed="rId7">
            <a:extLst>
              <a:ext uri="{28A0092B-C50C-407E-A947-70E740481C1C}">
                <a14:useLocalDpi xmlns:a14="http://schemas.microsoft.com/office/drawing/2010/main" val="0"/>
              </a:ext>
            </a:extLst>
          </a:blip>
          <a:srcRect l="25244" r="6870" b="1"/>
          <a:stretch/>
        </p:blipFill>
        <p:spPr>
          <a:xfrm>
            <a:off x="1696476" y="1"/>
            <a:ext cx="2545457" cy="2502843"/>
          </a:xfrm>
          <a:custGeom>
            <a:avLst/>
            <a:gdLst/>
            <a:ahLst/>
            <a:cxnLst/>
            <a:rect l="l" t="t" r="r" b="b"/>
            <a:pathLst>
              <a:path w="3393943" h="2502843">
                <a:moveTo>
                  <a:pt x="1159715" y="0"/>
                </a:moveTo>
                <a:lnTo>
                  <a:pt x="3393943" y="0"/>
                </a:lnTo>
                <a:lnTo>
                  <a:pt x="2234228" y="2502843"/>
                </a:lnTo>
                <a:lnTo>
                  <a:pt x="0" y="2502843"/>
                </a:lnTo>
                <a:close/>
              </a:path>
            </a:pathLst>
          </a:custGeom>
        </p:spPr>
      </p:pic>
      <p:sp>
        <p:nvSpPr>
          <p:cNvPr id="19" name="TextBox 18">
            <a:extLst>
              <a:ext uri="{FF2B5EF4-FFF2-40B4-BE49-F238E27FC236}">
                <a16:creationId xmlns:a16="http://schemas.microsoft.com/office/drawing/2014/main" id="{BB18F171-A50E-447F-A706-2A79C86E7AE0}"/>
              </a:ext>
            </a:extLst>
          </p:cNvPr>
          <p:cNvSpPr txBox="1"/>
          <p:nvPr/>
        </p:nvSpPr>
        <p:spPr>
          <a:xfrm>
            <a:off x="5451904" y="3058526"/>
            <a:ext cx="3995936" cy="1631216"/>
          </a:xfrm>
          <a:prstGeom prst="rect">
            <a:avLst/>
          </a:prstGeom>
          <a:noFill/>
        </p:spPr>
        <p:txBody>
          <a:bodyPr wrap="square" rtlCol="0">
            <a:spAutoFit/>
          </a:bodyPr>
          <a:lstStyle/>
          <a:p>
            <a:r>
              <a:rPr lang="en-US" sz="2800" dirty="0">
                <a:solidFill>
                  <a:srgbClr val="20ADB0"/>
                </a:solidFill>
              </a:rPr>
              <a:t>How are all of these stakeholders connected?</a:t>
            </a:r>
          </a:p>
          <a:p>
            <a:endParaRPr lang="en-US" sz="1600" dirty="0">
              <a:solidFill>
                <a:srgbClr val="20ADB0"/>
              </a:solidFill>
            </a:endParaRPr>
          </a:p>
        </p:txBody>
      </p:sp>
      <p:sp>
        <p:nvSpPr>
          <p:cNvPr id="20" name="Rectangle 19">
            <a:extLst>
              <a:ext uri="{FF2B5EF4-FFF2-40B4-BE49-F238E27FC236}">
                <a16:creationId xmlns:a16="http://schemas.microsoft.com/office/drawing/2014/main" id="{D0897B1B-9DEF-49C9-B072-ABA16AAB278E}"/>
              </a:ext>
            </a:extLst>
          </p:cNvPr>
          <p:cNvSpPr/>
          <p:nvPr/>
        </p:nvSpPr>
        <p:spPr>
          <a:xfrm>
            <a:off x="0" y="1844824"/>
            <a:ext cx="1403648" cy="360040"/>
          </a:xfrm>
          <a:prstGeom prst="rect">
            <a:avLst/>
          </a:prstGeom>
          <a:solidFill>
            <a:srgbClr val="20AD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Broads Authority</a:t>
            </a:r>
            <a:endParaRPr lang="en-GB" sz="1200" b="1" dirty="0"/>
          </a:p>
        </p:txBody>
      </p:sp>
      <p:sp>
        <p:nvSpPr>
          <p:cNvPr id="21" name="Rectangle 20">
            <a:extLst>
              <a:ext uri="{FF2B5EF4-FFF2-40B4-BE49-F238E27FC236}">
                <a16:creationId xmlns:a16="http://schemas.microsoft.com/office/drawing/2014/main" id="{AD34CD3D-D32F-463F-8FB7-061BFFAC9D27}"/>
              </a:ext>
            </a:extLst>
          </p:cNvPr>
          <p:cNvSpPr/>
          <p:nvPr/>
        </p:nvSpPr>
        <p:spPr>
          <a:xfrm>
            <a:off x="2657424" y="1229"/>
            <a:ext cx="1403648" cy="360040"/>
          </a:xfrm>
          <a:prstGeom prst="rect">
            <a:avLst/>
          </a:prstGeom>
          <a:solidFill>
            <a:srgbClr val="20AD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Farmer</a:t>
            </a:r>
            <a:endParaRPr lang="en-GB" sz="1600" b="1" dirty="0"/>
          </a:p>
        </p:txBody>
      </p:sp>
      <p:sp>
        <p:nvSpPr>
          <p:cNvPr id="22" name="Rectangle 21">
            <a:extLst>
              <a:ext uri="{FF2B5EF4-FFF2-40B4-BE49-F238E27FC236}">
                <a16:creationId xmlns:a16="http://schemas.microsoft.com/office/drawing/2014/main" id="{CCAD7FB2-ABBF-4C96-9A53-A2D0D815AC46}"/>
              </a:ext>
            </a:extLst>
          </p:cNvPr>
          <p:cNvSpPr/>
          <p:nvPr/>
        </p:nvSpPr>
        <p:spPr>
          <a:xfrm>
            <a:off x="4605208" y="1229"/>
            <a:ext cx="1403648" cy="360040"/>
          </a:xfrm>
          <a:prstGeom prst="rect">
            <a:avLst/>
          </a:prstGeom>
          <a:solidFill>
            <a:srgbClr val="20AD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Tourist</a:t>
            </a:r>
            <a:endParaRPr lang="en-GB" sz="1600" b="1" dirty="0"/>
          </a:p>
        </p:txBody>
      </p:sp>
      <p:sp>
        <p:nvSpPr>
          <p:cNvPr id="24" name="Rectangle 23">
            <a:extLst>
              <a:ext uri="{FF2B5EF4-FFF2-40B4-BE49-F238E27FC236}">
                <a16:creationId xmlns:a16="http://schemas.microsoft.com/office/drawing/2014/main" id="{53F22B1A-869E-4E92-98D7-79498ACC2995}"/>
              </a:ext>
            </a:extLst>
          </p:cNvPr>
          <p:cNvSpPr/>
          <p:nvPr/>
        </p:nvSpPr>
        <p:spPr>
          <a:xfrm>
            <a:off x="7740352" y="1844824"/>
            <a:ext cx="1403648" cy="360040"/>
          </a:xfrm>
          <a:prstGeom prst="rect">
            <a:avLst/>
          </a:prstGeom>
          <a:solidFill>
            <a:srgbClr val="20AD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Sailing club</a:t>
            </a:r>
            <a:endParaRPr lang="en-GB" sz="1600" b="1" dirty="0"/>
          </a:p>
        </p:txBody>
      </p:sp>
      <p:sp>
        <p:nvSpPr>
          <p:cNvPr id="26" name="Rectangle 25">
            <a:extLst>
              <a:ext uri="{FF2B5EF4-FFF2-40B4-BE49-F238E27FC236}">
                <a16:creationId xmlns:a16="http://schemas.microsoft.com/office/drawing/2014/main" id="{179E676A-E90F-428F-918D-19224F08EFAF}"/>
              </a:ext>
            </a:extLst>
          </p:cNvPr>
          <p:cNvSpPr/>
          <p:nvPr/>
        </p:nvSpPr>
        <p:spPr>
          <a:xfrm>
            <a:off x="-3314" y="5733256"/>
            <a:ext cx="1403648" cy="360040"/>
          </a:xfrm>
          <a:prstGeom prst="rect">
            <a:avLst/>
          </a:prstGeom>
          <a:solidFill>
            <a:srgbClr val="20AD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Local residents</a:t>
            </a:r>
            <a:endParaRPr lang="en-GB" sz="1400" b="1" dirty="0"/>
          </a:p>
        </p:txBody>
      </p:sp>
      <p:sp>
        <p:nvSpPr>
          <p:cNvPr id="28" name="Rectangle 27">
            <a:extLst>
              <a:ext uri="{FF2B5EF4-FFF2-40B4-BE49-F238E27FC236}">
                <a16:creationId xmlns:a16="http://schemas.microsoft.com/office/drawing/2014/main" id="{B136E5CC-2C44-46F3-A14E-94AF445E5B75}"/>
              </a:ext>
            </a:extLst>
          </p:cNvPr>
          <p:cNvSpPr/>
          <p:nvPr/>
        </p:nvSpPr>
        <p:spPr>
          <a:xfrm>
            <a:off x="3041328" y="2663712"/>
            <a:ext cx="2106736" cy="360040"/>
          </a:xfrm>
          <a:prstGeom prst="rect">
            <a:avLst/>
          </a:prstGeom>
          <a:solidFill>
            <a:srgbClr val="20AD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Paddleboarding business</a:t>
            </a:r>
            <a:endParaRPr lang="en-GB" sz="1400" b="1" dirty="0"/>
          </a:p>
        </p:txBody>
      </p:sp>
    </p:spTree>
    <p:extLst>
      <p:ext uri="{BB962C8B-B14F-4D97-AF65-F5344CB8AC3E}">
        <p14:creationId xmlns:p14="http://schemas.microsoft.com/office/powerpoint/2010/main" val="33387593"/>
      </p:ext>
    </p:extLst>
  </p:cSld>
  <p:clrMapOvr>
    <a:masterClrMapping/>
  </p:clrMapOvr>
  <mc:AlternateContent xmlns:mc="http://schemas.openxmlformats.org/markup-compatibility/2006" xmlns:p14="http://schemas.microsoft.com/office/powerpoint/2010/main">
    <mc:Choice Requires="p14">
      <p:transition spd="slow" p14:dur="2000" advTm="50840"/>
    </mc:Choice>
    <mc:Fallback xmlns="">
      <p:transition spd="slow" advTm="5084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0DA4A5C-49D8-438D-9499-08BD8A152D15}"/>
              </a:ext>
            </a:extLst>
          </p:cNvPr>
          <p:cNvSpPr txBox="1"/>
          <p:nvPr/>
        </p:nvSpPr>
        <p:spPr>
          <a:xfrm>
            <a:off x="3635896" y="404664"/>
            <a:ext cx="1728192" cy="646331"/>
          </a:xfrm>
          <a:prstGeom prst="rect">
            <a:avLst/>
          </a:prstGeom>
          <a:noFill/>
        </p:spPr>
        <p:txBody>
          <a:bodyPr wrap="square" rtlCol="0">
            <a:spAutoFit/>
          </a:bodyPr>
          <a:lstStyle/>
          <a:p>
            <a:pPr algn="ctr"/>
            <a:r>
              <a:rPr lang="en-US" dirty="0">
                <a:solidFill>
                  <a:srgbClr val="3E867F"/>
                </a:solidFill>
              </a:rPr>
              <a:t>Broads Authority</a:t>
            </a:r>
            <a:endParaRPr lang="en-GB" dirty="0">
              <a:solidFill>
                <a:srgbClr val="3E867F"/>
              </a:solidFill>
            </a:endParaRPr>
          </a:p>
        </p:txBody>
      </p:sp>
      <p:sp>
        <p:nvSpPr>
          <p:cNvPr id="6" name="TextBox 5">
            <a:extLst>
              <a:ext uri="{FF2B5EF4-FFF2-40B4-BE49-F238E27FC236}">
                <a16:creationId xmlns:a16="http://schemas.microsoft.com/office/drawing/2014/main" id="{66B6EF3A-DC6D-46EF-BE50-B69FB1085FBC}"/>
              </a:ext>
            </a:extLst>
          </p:cNvPr>
          <p:cNvSpPr txBox="1"/>
          <p:nvPr/>
        </p:nvSpPr>
        <p:spPr>
          <a:xfrm>
            <a:off x="3707904" y="6237312"/>
            <a:ext cx="1728192" cy="369332"/>
          </a:xfrm>
          <a:prstGeom prst="rect">
            <a:avLst/>
          </a:prstGeom>
          <a:noFill/>
        </p:spPr>
        <p:txBody>
          <a:bodyPr wrap="square" rtlCol="0">
            <a:spAutoFit/>
          </a:bodyPr>
          <a:lstStyle/>
          <a:p>
            <a:pPr algn="ctr"/>
            <a:r>
              <a:rPr lang="en-US" dirty="0">
                <a:solidFill>
                  <a:srgbClr val="3E867F"/>
                </a:solidFill>
              </a:rPr>
              <a:t>Farmer</a:t>
            </a:r>
            <a:endParaRPr lang="en-GB" dirty="0">
              <a:solidFill>
                <a:srgbClr val="3E867F"/>
              </a:solidFill>
            </a:endParaRPr>
          </a:p>
        </p:txBody>
      </p:sp>
      <p:sp>
        <p:nvSpPr>
          <p:cNvPr id="8" name="TextBox 7">
            <a:extLst>
              <a:ext uri="{FF2B5EF4-FFF2-40B4-BE49-F238E27FC236}">
                <a16:creationId xmlns:a16="http://schemas.microsoft.com/office/drawing/2014/main" id="{7C2F32A9-14D2-47D5-A546-E5CC772421B9}"/>
              </a:ext>
            </a:extLst>
          </p:cNvPr>
          <p:cNvSpPr txBox="1"/>
          <p:nvPr/>
        </p:nvSpPr>
        <p:spPr>
          <a:xfrm>
            <a:off x="467544" y="1916832"/>
            <a:ext cx="1728192" cy="646331"/>
          </a:xfrm>
          <a:prstGeom prst="rect">
            <a:avLst/>
          </a:prstGeom>
          <a:noFill/>
        </p:spPr>
        <p:txBody>
          <a:bodyPr wrap="square" rtlCol="0">
            <a:spAutoFit/>
          </a:bodyPr>
          <a:lstStyle/>
          <a:p>
            <a:pPr algn="ctr"/>
            <a:r>
              <a:rPr lang="en-US" dirty="0">
                <a:solidFill>
                  <a:srgbClr val="3E867F"/>
                </a:solidFill>
              </a:rPr>
              <a:t>Paddleboard business</a:t>
            </a:r>
            <a:endParaRPr lang="en-GB" dirty="0">
              <a:solidFill>
                <a:srgbClr val="3E867F"/>
              </a:solidFill>
            </a:endParaRPr>
          </a:p>
        </p:txBody>
      </p:sp>
      <p:sp>
        <p:nvSpPr>
          <p:cNvPr id="10" name="TextBox 9">
            <a:extLst>
              <a:ext uri="{FF2B5EF4-FFF2-40B4-BE49-F238E27FC236}">
                <a16:creationId xmlns:a16="http://schemas.microsoft.com/office/drawing/2014/main" id="{2CA43E88-F5E3-497B-9156-DA700D352308}"/>
              </a:ext>
            </a:extLst>
          </p:cNvPr>
          <p:cNvSpPr txBox="1"/>
          <p:nvPr/>
        </p:nvSpPr>
        <p:spPr>
          <a:xfrm>
            <a:off x="6588224" y="1916831"/>
            <a:ext cx="1728192" cy="369332"/>
          </a:xfrm>
          <a:prstGeom prst="rect">
            <a:avLst/>
          </a:prstGeom>
          <a:noFill/>
        </p:spPr>
        <p:txBody>
          <a:bodyPr wrap="square" rtlCol="0">
            <a:spAutoFit/>
          </a:bodyPr>
          <a:lstStyle/>
          <a:p>
            <a:pPr algn="ctr"/>
            <a:r>
              <a:rPr lang="en-US" dirty="0">
                <a:solidFill>
                  <a:srgbClr val="3E867F"/>
                </a:solidFill>
              </a:rPr>
              <a:t>Local resident</a:t>
            </a:r>
            <a:endParaRPr lang="en-GB" dirty="0">
              <a:solidFill>
                <a:srgbClr val="3E867F"/>
              </a:solidFill>
            </a:endParaRPr>
          </a:p>
        </p:txBody>
      </p:sp>
      <p:sp>
        <p:nvSpPr>
          <p:cNvPr id="12" name="TextBox 11">
            <a:extLst>
              <a:ext uri="{FF2B5EF4-FFF2-40B4-BE49-F238E27FC236}">
                <a16:creationId xmlns:a16="http://schemas.microsoft.com/office/drawing/2014/main" id="{F855AFBF-5456-4845-9D74-C1AB60F7BC49}"/>
              </a:ext>
            </a:extLst>
          </p:cNvPr>
          <p:cNvSpPr txBox="1"/>
          <p:nvPr/>
        </p:nvSpPr>
        <p:spPr>
          <a:xfrm>
            <a:off x="539552" y="4365104"/>
            <a:ext cx="1728192" cy="369332"/>
          </a:xfrm>
          <a:prstGeom prst="rect">
            <a:avLst/>
          </a:prstGeom>
          <a:noFill/>
        </p:spPr>
        <p:txBody>
          <a:bodyPr wrap="square" rtlCol="0">
            <a:spAutoFit/>
          </a:bodyPr>
          <a:lstStyle/>
          <a:p>
            <a:pPr algn="ctr"/>
            <a:r>
              <a:rPr lang="en-US" dirty="0">
                <a:solidFill>
                  <a:srgbClr val="3E867F"/>
                </a:solidFill>
              </a:rPr>
              <a:t>Sailing club</a:t>
            </a:r>
            <a:endParaRPr lang="en-GB" dirty="0">
              <a:solidFill>
                <a:srgbClr val="3E867F"/>
              </a:solidFill>
            </a:endParaRPr>
          </a:p>
        </p:txBody>
      </p:sp>
      <p:sp>
        <p:nvSpPr>
          <p:cNvPr id="14" name="TextBox 13">
            <a:extLst>
              <a:ext uri="{FF2B5EF4-FFF2-40B4-BE49-F238E27FC236}">
                <a16:creationId xmlns:a16="http://schemas.microsoft.com/office/drawing/2014/main" id="{E1D32864-FF5E-4B46-9890-FE78B745EA01}"/>
              </a:ext>
            </a:extLst>
          </p:cNvPr>
          <p:cNvSpPr txBox="1"/>
          <p:nvPr/>
        </p:nvSpPr>
        <p:spPr>
          <a:xfrm>
            <a:off x="6660232" y="4365103"/>
            <a:ext cx="1728192" cy="369332"/>
          </a:xfrm>
          <a:prstGeom prst="rect">
            <a:avLst/>
          </a:prstGeom>
          <a:noFill/>
        </p:spPr>
        <p:txBody>
          <a:bodyPr wrap="square" rtlCol="0">
            <a:spAutoFit/>
          </a:bodyPr>
          <a:lstStyle/>
          <a:p>
            <a:pPr algn="ctr"/>
            <a:r>
              <a:rPr lang="en-US" dirty="0">
                <a:solidFill>
                  <a:srgbClr val="3E867F"/>
                </a:solidFill>
              </a:rPr>
              <a:t>Tourist</a:t>
            </a:r>
            <a:endParaRPr lang="en-GB" dirty="0">
              <a:solidFill>
                <a:srgbClr val="3E867F"/>
              </a:solidFill>
            </a:endParaRPr>
          </a:p>
        </p:txBody>
      </p:sp>
      <p:sp>
        <p:nvSpPr>
          <p:cNvPr id="16" name="Rectangle 15">
            <a:extLst>
              <a:ext uri="{FF2B5EF4-FFF2-40B4-BE49-F238E27FC236}">
                <a16:creationId xmlns:a16="http://schemas.microsoft.com/office/drawing/2014/main" id="{DF66A799-FEB1-4AFB-8030-3BAEB7CA6A7F}"/>
              </a:ext>
            </a:extLst>
          </p:cNvPr>
          <p:cNvSpPr/>
          <p:nvPr/>
        </p:nvSpPr>
        <p:spPr>
          <a:xfrm>
            <a:off x="0" y="0"/>
            <a:ext cx="9144000" cy="332656"/>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DBF5E1"/>
                </a:solidFill>
              </a:rPr>
              <a:t>Apply our information to </a:t>
            </a:r>
            <a:r>
              <a:rPr lang="en-US" b="1" dirty="0">
                <a:solidFill>
                  <a:schemeClr val="bg1"/>
                </a:solidFill>
              </a:rPr>
              <a:t>consider the relationships between stakeholders</a:t>
            </a:r>
          </a:p>
        </p:txBody>
      </p:sp>
      <p:sp>
        <p:nvSpPr>
          <p:cNvPr id="19" name="Rectangle 18">
            <a:extLst>
              <a:ext uri="{FF2B5EF4-FFF2-40B4-BE49-F238E27FC236}">
                <a16:creationId xmlns:a16="http://schemas.microsoft.com/office/drawing/2014/main" id="{5B76C59C-3AE1-442A-88CC-D2EB49D5E303}"/>
              </a:ext>
            </a:extLst>
          </p:cNvPr>
          <p:cNvSpPr/>
          <p:nvPr/>
        </p:nvSpPr>
        <p:spPr>
          <a:xfrm>
            <a:off x="5940152" y="332656"/>
            <a:ext cx="3203848" cy="2448272"/>
          </a:xfrm>
          <a:prstGeom prst="rect">
            <a:avLst/>
          </a:prstGeom>
          <a:solidFill>
            <a:srgbClr val="DBF5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3E867F"/>
                </a:solidFill>
              </a:rPr>
              <a:t>TASK: </a:t>
            </a:r>
            <a:r>
              <a:rPr lang="en-US" sz="1600" dirty="0">
                <a:solidFill>
                  <a:srgbClr val="3E867F"/>
                </a:solidFill>
              </a:rPr>
              <a:t>Use your notes to complete a ‘</a:t>
            </a:r>
            <a:r>
              <a:rPr lang="en-US" b="1" dirty="0">
                <a:solidFill>
                  <a:srgbClr val="3E867F"/>
                </a:solidFill>
              </a:rPr>
              <a:t>stakeholder collaboration web</a:t>
            </a:r>
            <a:r>
              <a:rPr lang="en-US" sz="1600" dirty="0">
                <a:solidFill>
                  <a:srgbClr val="3E867F"/>
                </a:solidFill>
              </a:rPr>
              <a:t>’</a:t>
            </a:r>
          </a:p>
          <a:p>
            <a:pPr algn="ctr"/>
            <a:endParaRPr lang="en-US" sz="1600" dirty="0">
              <a:solidFill>
                <a:srgbClr val="3E867F"/>
              </a:solidFill>
            </a:endParaRPr>
          </a:p>
          <a:p>
            <a:pPr marL="342900" indent="-342900">
              <a:buAutoNum type="alphaLcParenR"/>
            </a:pPr>
            <a:r>
              <a:rPr lang="en-US" sz="1400" dirty="0">
                <a:solidFill>
                  <a:srgbClr val="3E867F"/>
                </a:solidFill>
              </a:rPr>
              <a:t>Draw </a:t>
            </a:r>
            <a:r>
              <a:rPr lang="en-US" sz="1400" b="1" dirty="0">
                <a:solidFill>
                  <a:srgbClr val="3E867F"/>
                </a:solidFill>
              </a:rPr>
              <a:t>arrows</a:t>
            </a:r>
            <a:r>
              <a:rPr lang="en-US" sz="1400" dirty="0">
                <a:solidFill>
                  <a:srgbClr val="3E867F"/>
                </a:solidFill>
              </a:rPr>
              <a:t> </a:t>
            </a:r>
            <a:r>
              <a:rPr lang="en-US" sz="1400" b="1" dirty="0">
                <a:solidFill>
                  <a:srgbClr val="3E867F"/>
                </a:solidFill>
              </a:rPr>
              <a:t>from</a:t>
            </a:r>
            <a:r>
              <a:rPr lang="en-US" sz="1400" dirty="0">
                <a:solidFill>
                  <a:srgbClr val="3E867F"/>
                </a:solidFill>
              </a:rPr>
              <a:t> each group to others who they collaborate with</a:t>
            </a:r>
          </a:p>
          <a:p>
            <a:pPr marL="342900" indent="-342900">
              <a:buAutoNum type="alphaLcParenR"/>
            </a:pPr>
            <a:r>
              <a:rPr lang="en-US" sz="1400" dirty="0">
                <a:solidFill>
                  <a:srgbClr val="3E867F"/>
                </a:solidFill>
              </a:rPr>
              <a:t>Annotate these arrows with details from your notes describing the relationship</a:t>
            </a:r>
          </a:p>
          <a:p>
            <a:pPr marL="342900" indent="-342900">
              <a:buAutoNum type="alphaLcParenR"/>
            </a:pPr>
            <a:r>
              <a:rPr lang="en-US" sz="1400" dirty="0" err="1">
                <a:solidFill>
                  <a:srgbClr val="3E867F"/>
                </a:solidFill>
              </a:rPr>
              <a:t>Colour</a:t>
            </a:r>
            <a:r>
              <a:rPr lang="en-US" sz="1400" dirty="0">
                <a:solidFill>
                  <a:srgbClr val="3E867F"/>
                </a:solidFill>
              </a:rPr>
              <a:t>-code your web and use key information.</a:t>
            </a:r>
          </a:p>
        </p:txBody>
      </p:sp>
      <p:cxnSp>
        <p:nvCxnSpPr>
          <p:cNvPr id="21" name="Straight Arrow Connector 20">
            <a:extLst>
              <a:ext uri="{FF2B5EF4-FFF2-40B4-BE49-F238E27FC236}">
                <a16:creationId xmlns:a16="http://schemas.microsoft.com/office/drawing/2014/main" id="{1B96AFEA-1DA0-48EB-BE51-4E0354073CF4}"/>
              </a:ext>
            </a:extLst>
          </p:cNvPr>
          <p:cNvCxnSpPr/>
          <p:nvPr/>
        </p:nvCxnSpPr>
        <p:spPr>
          <a:xfrm flipV="1">
            <a:off x="1907704" y="908720"/>
            <a:ext cx="2088232" cy="1008111"/>
          </a:xfrm>
          <a:prstGeom prst="straightConnector1">
            <a:avLst/>
          </a:prstGeom>
          <a:ln>
            <a:solidFill>
              <a:srgbClr val="B92573"/>
            </a:solidFill>
            <a:tailEnd type="triangle"/>
          </a:ln>
        </p:spPr>
        <p:style>
          <a:lnRef idx="1">
            <a:schemeClr val="accent5"/>
          </a:lnRef>
          <a:fillRef idx="0">
            <a:schemeClr val="accent5"/>
          </a:fillRef>
          <a:effectRef idx="0">
            <a:schemeClr val="accent5"/>
          </a:effectRef>
          <a:fontRef idx="minor">
            <a:schemeClr val="tx1"/>
          </a:fontRef>
        </p:style>
      </p:cxnSp>
      <p:sp>
        <p:nvSpPr>
          <p:cNvPr id="22" name="TextBox 21">
            <a:extLst>
              <a:ext uri="{FF2B5EF4-FFF2-40B4-BE49-F238E27FC236}">
                <a16:creationId xmlns:a16="http://schemas.microsoft.com/office/drawing/2014/main" id="{46637D42-990F-4DE6-AEAC-FDC4A1927CF6}"/>
              </a:ext>
            </a:extLst>
          </p:cNvPr>
          <p:cNvSpPr txBox="1"/>
          <p:nvPr/>
        </p:nvSpPr>
        <p:spPr>
          <a:xfrm rot="20061122">
            <a:off x="1702154" y="1089847"/>
            <a:ext cx="2139291" cy="338554"/>
          </a:xfrm>
          <a:prstGeom prst="rect">
            <a:avLst/>
          </a:prstGeom>
          <a:noFill/>
        </p:spPr>
        <p:txBody>
          <a:bodyPr wrap="square" rtlCol="0">
            <a:spAutoFit/>
          </a:bodyPr>
          <a:lstStyle/>
          <a:p>
            <a:r>
              <a:rPr lang="en-US" sz="800" dirty="0">
                <a:solidFill>
                  <a:srgbClr val="B92573"/>
                </a:solidFill>
              </a:rPr>
              <a:t>Granted license by BA to operate. Pay tolls for each board goes to maintaining rivers </a:t>
            </a:r>
            <a:endParaRPr lang="en-GB" sz="800" dirty="0">
              <a:solidFill>
                <a:srgbClr val="B92573"/>
              </a:solidFill>
            </a:endParaRPr>
          </a:p>
        </p:txBody>
      </p:sp>
      <p:cxnSp>
        <p:nvCxnSpPr>
          <p:cNvPr id="23" name="Straight Arrow Connector 22">
            <a:extLst>
              <a:ext uri="{FF2B5EF4-FFF2-40B4-BE49-F238E27FC236}">
                <a16:creationId xmlns:a16="http://schemas.microsoft.com/office/drawing/2014/main" id="{17F87892-BBA0-4667-BB60-31AD1D7E0411}"/>
              </a:ext>
            </a:extLst>
          </p:cNvPr>
          <p:cNvCxnSpPr>
            <a:cxnSpLocks/>
          </p:cNvCxnSpPr>
          <p:nvPr/>
        </p:nvCxnSpPr>
        <p:spPr>
          <a:xfrm>
            <a:off x="1907704" y="2257058"/>
            <a:ext cx="5184576" cy="2292711"/>
          </a:xfrm>
          <a:prstGeom prst="straightConnector1">
            <a:avLst/>
          </a:prstGeom>
          <a:ln>
            <a:solidFill>
              <a:srgbClr val="B92573"/>
            </a:solidFill>
            <a:tailEnd type="triangle"/>
          </a:ln>
        </p:spPr>
        <p:style>
          <a:lnRef idx="1">
            <a:schemeClr val="accent5"/>
          </a:lnRef>
          <a:fillRef idx="0">
            <a:schemeClr val="accent5"/>
          </a:fillRef>
          <a:effectRef idx="0">
            <a:schemeClr val="accent5"/>
          </a:effectRef>
          <a:fontRef idx="minor">
            <a:schemeClr val="tx1"/>
          </a:fontRef>
        </p:style>
      </p:cxnSp>
      <p:sp>
        <p:nvSpPr>
          <p:cNvPr id="27" name="TextBox 26">
            <a:extLst>
              <a:ext uri="{FF2B5EF4-FFF2-40B4-BE49-F238E27FC236}">
                <a16:creationId xmlns:a16="http://schemas.microsoft.com/office/drawing/2014/main" id="{F11FCA2B-5921-484D-A50A-E59712F697CF}"/>
              </a:ext>
            </a:extLst>
          </p:cNvPr>
          <p:cNvSpPr txBox="1"/>
          <p:nvPr/>
        </p:nvSpPr>
        <p:spPr>
          <a:xfrm rot="1453910">
            <a:off x="2048830" y="2465894"/>
            <a:ext cx="2139291" cy="338554"/>
          </a:xfrm>
          <a:prstGeom prst="rect">
            <a:avLst/>
          </a:prstGeom>
          <a:noFill/>
        </p:spPr>
        <p:txBody>
          <a:bodyPr wrap="square" rtlCol="0">
            <a:spAutoFit/>
          </a:bodyPr>
          <a:lstStyle/>
          <a:p>
            <a:r>
              <a:rPr lang="en-US" sz="800" dirty="0">
                <a:solidFill>
                  <a:srgbClr val="B92573"/>
                </a:solidFill>
              </a:rPr>
              <a:t>Tourists provide significant number of customers. Increasingly popular activity.</a:t>
            </a:r>
            <a:endParaRPr lang="en-GB" sz="800" dirty="0">
              <a:solidFill>
                <a:srgbClr val="B92573"/>
              </a:solidFill>
            </a:endParaRPr>
          </a:p>
        </p:txBody>
      </p:sp>
      <p:cxnSp>
        <p:nvCxnSpPr>
          <p:cNvPr id="29" name="Straight Arrow Connector 28">
            <a:extLst>
              <a:ext uri="{FF2B5EF4-FFF2-40B4-BE49-F238E27FC236}">
                <a16:creationId xmlns:a16="http://schemas.microsoft.com/office/drawing/2014/main" id="{ADCBA4D1-080C-4920-B4D3-FFFAB092B7A9}"/>
              </a:ext>
            </a:extLst>
          </p:cNvPr>
          <p:cNvCxnSpPr>
            <a:cxnSpLocks/>
          </p:cNvCxnSpPr>
          <p:nvPr/>
        </p:nvCxnSpPr>
        <p:spPr>
          <a:xfrm>
            <a:off x="1721268" y="2548056"/>
            <a:ext cx="2607979" cy="3666405"/>
          </a:xfrm>
          <a:prstGeom prst="straightConnector1">
            <a:avLst/>
          </a:prstGeom>
          <a:ln>
            <a:solidFill>
              <a:srgbClr val="B92573"/>
            </a:solidFill>
            <a:tailEnd type="triangle"/>
          </a:ln>
        </p:spPr>
        <p:style>
          <a:lnRef idx="1">
            <a:schemeClr val="accent5"/>
          </a:lnRef>
          <a:fillRef idx="0">
            <a:schemeClr val="accent5"/>
          </a:fillRef>
          <a:effectRef idx="0">
            <a:schemeClr val="accent5"/>
          </a:effectRef>
          <a:fontRef idx="minor">
            <a:schemeClr val="tx1"/>
          </a:fontRef>
        </p:style>
      </p:cxnSp>
      <p:sp>
        <p:nvSpPr>
          <p:cNvPr id="32" name="TextBox 31">
            <a:extLst>
              <a:ext uri="{FF2B5EF4-FFF2-40B4-BE49-F238E27FC236}">
                <a16:creationId xmlns:a16="http://schemas.microsoft.com/office/drawing/2014/main" id="{05992F39-2607-43A9-92DB-7C274BCA3CC6}"/>
              </a:ext>
            </a:extLst>
          </p:cNvPr>
          <p:cNvSpPr txBox="1"/>
          <p:nvPr/>
        </p:nvSpPr>
        <p:spPr>
          <a:xfrm rot="3258823">
            <a:off x="1535489" y="3542854"/>
            <a:ext cx="2459154" cy="338554"/>
          </a:xfrm>
          <a:prstGeom prst="rect">
            <a:avLst/>
          </a:prstGeom>
          <a:noFill/>
        </p:spPr>
        <p:txBody>
          <a:bodyPr wrap="square" rtlCol="0">
            <a:spAutoFit/>
          </a:bodyPr>
          <a:lstStyle/>
          <a:p>
            <a:r>
              <a:rPr lang="en-US" sz="800" dirty="0">
                <a:solidFill>
                  <a:srgbClr val="B92573"/>
                </a:solidFill>
              </a:rPr>
              <a:t>Possibly working with a farmer in the future to offer </a:t>
            </a:r>
            <a:r>
              <a:rPr lang="en-US" sz="800" dirty="0" err="1">
                <a:solidFill>
                  <a:srgbClr val="B92573"/>
                </a:solidFill>
              </a:rPr>
              <a:t>paddleboarding</a:t>
            </a:r>
            <a:r>
              <a:rPr lang="en-US" sz="800" dirty="0">
                <a:solidFill>
                  <a:srgbClr val="B92573"/>
                </a:solidFill>
              </a:rPr>
              <a:t> from a new glamping site.</a:t>
            </a:r>
            <a:endParaRPr lang="en-GB" sz="800" dirty="0">
              <a:solidFill>
                <a:srgbClr val="B92573"/>
              </a:solidFill>
            </a:endParaRPr>
          </a:p>
        </p:txBody>
      </p:sp>
      <p:cxnSp>
        <p:nvCxnSpPr>
          <p:cNvPr id="33" name="Straight Arrow Connector 32">
            <a:extLst>
              <a:ext uri="{FF2B5EF4-FFF2-40B4-BE49-F238E27FC236}">
                <a16:creationId xmlns:a16="http://schemas.microsoft.com/office/drawing/2014/main" id="{002BB1EB-3DF0-4313-9DE3-1D6880A3907E}"/>
              </a:ext>
            </a:extLst>
          </p:cNvPr>
          <p:cNvCxnSpPr>
            <a:cxnSpLocks/>
            <a:endCxn id="12" idx="0"/>
          </p:cNvCxnSpPr>
          <p:nvPr/>
        </p:nvCxnSpPr>
        <p:spPr>
          <a:xfrm>
            <a:off x="1277246" y="2612902"/>
            <a:ext cx="126402" cy="1752202"/>
          </a:xfrm>
          <a:prstGeom prst="straightConnector1">
            <a:avLst/>
          </a:prstGeom>
          <a:ln>
            <a:solidFill>
              <a:srgbClr val="B92573"/>
            </a:solidFill>
            <a:tailEnd type="triangle"/>
          </a:ln>
        </p:spPr>
        <p:style>
          <a:lnRef idx="1">
            <a:schemeClr val="accent5"/>
          </a:lnRef>
          <a:fillRef idx="0">
            <a:schemeClr val="accent5"/>
          </a:fillRef>
          <a:effectRef idx="0">
            <a:schemeClr val="accent5"/>
          </a:effectRef>
          <a:fontRef idx="minor">
            <a:schemeClr val="tx1"/>
          </a:fontRef>
        </p:style>
      </p:cxnSp>
      <p:sp>
        <p:nvSpPr>
          <p:cNvPr id="36" name="TextBox 35">
            <a:extLst>
              <a:ext uri="{FF2B5EF4-FFF2-40B4-BE49-F238E27FC236}">
                <a16:creationId xmlns:a16="http://schemas.microsoft.com/office/drawing/2014/main" id="{C4DC40BE-EA31-420C-8094-FC9B45A7A8BE}"/>
              </a:ext>
            </a:extLst>
          </p:cNvPr>
          <p:cNvSpPr txBox="1"/>
          <p:nvPr/>
        </p:nvSpPr>
        <p:spPr>
          <a:xfrm>
            <a:off x="443065" y="2781007"/>
            <a:ext cx="960583" cy="584775"/>
          </a:xfrm>
          <a:prstGeom prst="rect">
            <a:avLst/>
          </a:prstGeom>
          <a:noFill/>
        </p:spPr>
        <p:txBody>
          <a:bodyPr wrap="square" rtlCol="0">
            <a:spAutoFit/>
          </a:bodyPr>
          <a:lstStyle/>
          <a:p>
            <a:r>
              <a:rPr lang="en-US" sz="800" dirty="0">
                <a:solidFill>
                  <a:srgbClr val="B92573"/>
                </a:solidFill>
              </a:rPr>
              <a:t>Could work with sailing clubs in future to offer low-wind activity</a:t>
            </a:r>
            <a:endParaRPr lang="en-GB" sz="800" dirty="0">
              <a:solidFill>
                <a:srgbClr val="B92573"/>
              </a:solidFill>
            </a:endParaRPr>
          </a:p>
        </p:txBody>
      </p:sp>
      <p:cxnSp>
        <p:nvCxnSpPr>
          <p:cNvPr id="38" name="Straight Arrow Connector 37">
            <a:extLst>
              <a:ext uri="{FF2B5EF4-FFF2-40B4-BE49-F238E27FC236}">
                <a16:creationId xmlns:a16="http://schemas.microsoft.com/office/drawing/2014/main" id="{BB4624F6-4B1B-4D0E-BF35-D14E9FAEA88D}"/>
              </a:ext>
            </a:extLst>
          </p:cNvPr>
          <p:cNvCxnSpPr>
            <a:cxnSpLocks/>
            <a:stCxn id="6" idx="0"/>
            <a:endCxn id="4" idx="2"/>
          </p:cNvCxnSpPr>
          <p:nvPr/>
        </p:nvCxnSpPr>
        <p:spPr>
          <a:xfrm flipH="1" flipV="1">
            <a:off x="4499992" y="1050995"/>
            <a:ext cx="72008" cy="5186317"/>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sp>
        <p:nvSpPr>
          <p:cNvPr id="41" name="TextBox 40">
            <a:extLst>
              <a:ext uri="{FF2B5EF4-FFF2-40B4-BE49-F238E27FC236}">
                <a16:creationId xmlns:a16="http://schemas.microsoft.com/office/drawing/2014/main" id="{C39E4FA8-4759-40F8-A722-78AED50A5621}"/>
              </a:ext>
            </a:extLst>
          </p:cNvPr>
          <p:cNvSpPr txBox="1"/>
          <p:nvPr/>
        </p:nvSpPr>
        <p:spPr>
          <a:xfrm>
            <a:off x="4529264" y="5065479"/>
            <a:ext cx="960583" cy="707886"/>
          </a:xfrm>
          <a:prstGeom prst="rect">
            <a:avLst/>
          </a:prstGeom>
          <a:noFill/>
        </p:spPr>
        <p:txBody>
          <a:bodyPr wrap="square" rtlCol="0">
            <a:spAutoFit/>
          </a:bodyPr>
          <a:lstStyle/>
          <a:p>
            <a:r>
              <a:rPr lang="en-US" sz="800" dirty="0">
                <a:solidFill>
                  <a:srgbClr val="20ADB0"/>
                </a:solidFill>
              </a:rPr>
              <a:t>Work with the BA for support with grants when diversifying business</a:t>
            </a:r>
            <a:endParaRPr lang="en-GB" sz="800" dirty="0">
              <a:solidFill>
                <a:srgbClr val="20ADB0"/>
              </a:solidFill>
            </a:endParaRPr>
          </a:p>
        </p:txBody>
      </p:sp>
      <p:cxnSp>
        <p:nvCxnSpPr>
          <p:cNvPr id="42" name="Straight Arrow Connector 41">
            <a:extLst>
              <a:ext uri="{FF2B5EF4-FFF2-40B4-BE49-F238E27FC236}">
                <a16:creationId xmlns:a16="http://schemas.microsoft.com/office/drawing/2014/main" id="{5D653DBA-C73C-4B2C-9F4B-63E2EA8FBAA6}"/>
              </a:ext>
            </a:extLst>
          </p:cNvPr>
          <p:cNvCxnSpPr>
            <a:cxnSpLocks/>
          </p:cNvCxnSpPr>
          <p:nvPr/>
        </p:nvCxnSpPr>
        <p:spPr>
          <a:xfrm flipH="1" flipV="1">
            <a:off x="1516945" y="4809570"/>
            <a:ext cx="2524123" cy="1618047"/>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sp>
        <p:nvSpPr>
          <p:cNvPr id="45" name="TextBox 44">
            <a:extLst>
              <a:ext uri="{FF2B5EF4-FFF2-40B4-BE49-F238E27FC236}">
                <a16:creationId xmlns:a16="http://schemas.microsoft.com/office/drawing/2014/main" id="{73D097BB-CA61-4440-853A-02DF6D711404}"/>
              </a:ext>
            </a:extLst>
          </p:cNvPr>
          <p:cNvSpPr txBox="1"/>
          <p:nvPr/>
        </p:nvSpPr>
        <p:spPr>
          <a:xfrm rot="2011281">
            <a:off x="2122361" y="5845230"/>
            <a:ext cx="1958983" cy="338554"/>
          </a:xfrm>
          <a:prstGeom prst="rect">
            <a:avLst/>
          </a:prstGeom>
          <a:noFill/>
        </p:spPr>
        <p:txBody>
          <a:bodyPr wrap="square" rtlCol="0">
            <a:spAutoFit/>
          </a:bodyPr>
          <a:lstStyle/>
          <a:p>
            <a:r>
              <a:rPr lang="en-US" sz="800" dirty="0">
                <a:solidFill>
                  <a:srgbClr val="20ADB0"/>
                </a:solidFill>
              </a:rPr>
              <a:t>Many of the farm B&amp;B guests are visiting to enjoy sailing on the Broads</a:t>
            </a:r>
            <a:endParaRPr lang="en-GB" sz="800" dirty="0">
              <a:solidFill>
                <a:srgbClr val="20ADB0"/>
              </a:solidFill>
            </a:endParaRPr>
          </a:p>
        </p:txBody>
      </p:sp>
      <p:cxnSp>
        <p:nvCxnSpPr>
          <p:cNvPr id="47" name="Straight Arrow Connector 46">
            <a:extLst>
              <a:ext uri="{FF2B5EF4-FFF2-40B4-BE49-F238E27FC236}">
                <a16:creationId xmlns:a16="http://schemas.microsoft.com/office/drawing/2014/main" id="{C16A08A2-D0D1-4B7A-AD14-F48D8FB77336}"/>
              </a:ext>
            </a:extLst>
          </p:cNvPr>
          <p:cNvCxnSpPr/>
          <p:nvPr/>
        </p:nvCxnSpPr>
        <p:spPr>
          <a:xfrm flipH="1" flipV="1">
            <a:off x="1835696" y="2348880"/>
            <a:ext cx="5256584" cy="2304256"/>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48" name="Straight Arrow Connector 47">
            <a:extLst>
              <a:ext uri="{FF2B5EF4-FFF2-40B4-BE49-F238E27FC236}">
                <a16:creationId xmlns:a16="http://schemas.microsoft.com/office/drawing/2014/main" id="{5A2B0009-A388-4F66-8024-2842B8D94BFD}"/>
              </a:ext>
            </a:extLst>
          </p:cNvPr>
          <p:cNvCxnSpPr>
            <a:cxnSpLocks/>
          </p:cNvCxnSpPr>
          <p:nvPr/>
        </p:nvCxnSpPr>
        <p:spPr>
          <a:xfrm flipH="1">
            <a:off x="4814756" y="4715853"/>
            <a:ext cx="2418939" cy="154431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Tree>
    <p:custDataLst>
      <p:tags r:id="rId1"/>
    </p:custDataLst>
    <p:extLst>
      <p:ext uri="{BB962C8B-B14F-4D97-AF65-F5344CB8AC3E}">
        <p14:creationId xmlns:p14="http://schemas.microsoft.com/office/powerpoint/2010/main" val="2399483041"/>
      </p:ext>
    </p:extLst>
  </p:cSld>
  <p:clrMapOvr>
    <a:masterClrMapping/>
  </p:clrMapOvr>
  <mc:AlternateContent xmlns:mc="http://schemas.openxmlformats.org/markup-compatibility/2006" xmlns:p14="http://schemas.microsoft.com/office/powerpoint/2010/main">
    <mc:Choice Requires="p14">
      <p:transition spd="slow" p14:dur="2000" advTm="178792"/>
    </mc:Choice>
    <mc:Fallback xmlns="">
      <p:transition spd="slow" advTm="1787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standing in a field&#10;&#10;Description automatically generated">
            <a:extLst>
              <a:ext uri="{FF2B5EF4-FFF2-40B4-BE49-F238E27FC236}">
                <a16:creationId xmlns:a16="http://schemas.microsoft.com/office/drawing/2014/main" id="{287ECC73-1AFD-4EEA-9E31-08E074D410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0" y="738089"/>
            <a:ext cx="9144000" cy="6096000"/>
          </a:xfrm>
          <a:prstGeom prst="rect">
            <a:avLst/>
          </a:prstGeom>
        </p:spPr>
      </p:pic>
      <p:sp>
        <p:nvSpPr>
          <p:cNvPr id="4" name="Rectangle 3">
            <a:extLst>
              <a:ext uri="{FF2B5EF4-FFF2-40B4-BE49-F238E27FC236}">
                <a16:creationId xmlns:a16="http://schemas.microsoft.com/office/drawing/2014/main" id="{BCAE3CA2-2975-4FAD-BCF7-DBA7F19B0192}"/>
              </a:ext>
            </a:extLst>
          </p:cNvPr>
          <p:cNvSpPr/>
          <p:nvPr/>
        </p:nvSpPr>
        <p:spPr>
          <a:xfrm>
            <a:off x="0" y="0"/>
            <a:ext cx="9180512" cy="332656"/>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In this lesson, we have:</a:t>
            </a:r>
            <a:endParaRPr lang="en-GB" dirty="0"/>
          </a:p>
        </p:txBody>
      </p:sp>
      <p:sp>
        <p:nvSpPr>
          <p:cNvPr id="2" name="Rectangle 1">
            <a:extLst>
              <a:ext uri="{FF2B5EF4-FFF2-40B4-BE49-F238E27FC236}">
                <a16:creationId xmlns:a16="http://schemas.microsoft.com/office/drawing/2014/main" id="{252C9511-800D-434D-BE7C-EDFC63FAC21D}"/>
              </a:ext>
            </a:extLst>
          </p:cNvPr>
          <p:cNvSpPr/>
          <p:nvPr/>
        </p:nvSpPr>
        <p:spPr>
          <a:xfrm>
            <a:off x="179512" y="1916833"/>
            <a:ext cx="2444318" cy="432048"/>
          </a:xfrm>
          <a:prstGeom prst="rect">
            <a:avLst/>
          </a:prstGeom>
          <a:solidFill>
            <a:srgbClr val="3E86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Challenge 1</a:t>
            </a:r>
            <a:endParaRPr lang="en-GB" dirty="0"/>
          </a:p>
        </p:txBody>
      </p:sp>
      <p:sp>
        <p:nvSpPr>
          <p:cNvPr id="10" name="Rectangle 9">
            <a:extLst>
              <a:ext uri="{FF2B5EF4-FFF2-40B4-BE49-F238E27FC236}">
                <a16:creationId xmlns:a16="http://schemas.microsoft.com/office/drawing/2014/main" id="{7ADBBD52-14A9-49EA-AF22-37E8733F2CA2}"/>
              </a:ext>
            </a:extLst>
          </p:cNvPr>
          <p:cNvSpPr/>
          <p:nvPr/>
        </p:nvSpPr>
        <p:spPr>
          <a:xfrm>
            <a:off x="2836873" y="1916833"/>
            <a:ext cx="2376264" cy="432048"/>
          </a:xfrm>
          <a:prstGeom prst="rect">
            <a:avLst/>
          </a:prstGeom>
          <a:solidFill>
            <a:srgbClr val="3E86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Challenge 2</a:t>
            </a:r>
            <a:endParaRPr lang="en-GB" dirty="0"/>
          </a:p>
        </p:txBody>
      </p:sp>
      <p:sp>
        <p:nvSpPr>
          <p:cNvPr id="11" name="Rectangle 10">
            <a:extLst>
              <a:ext uri="{FF2B5EF4-FFF2-40B4-BE49-F238E27FC236}">
                <a16:creationId xmlns:a16="http://schemas.microsoft.com/office/drawing/2014/main" id="{A357CF36-37A3-421E-9FFD-F957496286C5}"/>
              </a:ext>
            </a:extLst>
          </p:cNvPr>
          <p:cNvSpPr/>
          <p:nvPr/>
        </p:nvSpPr>
        <p:spPr>
          <a:xfrm>
            <a:off x="5500196" y="1916832"/>
            <a:ext cx="2376264" cy="432048"/>
          </a:xfrm>
          <a:prstGeom prst="rect">
            <a:avLst/>
          </a:prstGeom>
          <a:solidFill>
            <a:srgbClr val="3E86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Challenge 3</a:t>
            </a:r>
            <a:endParaRPr lang="en-GB" dirty="0"/>
          </a:p>
        </p:txBody>
      </p:sp>
      <p:sp>
        <p:nvSpPr>
          <p:cNvPr id="3" name="Rectangle 2">
            <a:extLst>
              <a:ext uri="{FF2B5EF4-FFF2-40B4-BE49-F238E27FC236}">
                <a16:creationId xmlns:a16="http://schemas.microsoft.com/office/drawing/2014/main" id="{E83B5032-B9AC-4286-8329-CBB7C05573A4}"/>
              </a:ext>
            </a:extLst>
          </p:cNvPr>
          <p:cNvSpPr/>
          <p:nvPr/>
        </p:nvSpPr>
        <p:spPr>
          <a:xfrm>
            <a:off x="179512" y="2348880"/>
            <a:ext cx="2444318" cy="1296144"/>
          </a:xfrm>
          <a:custGeom>
            <a:avLst/>
            <a:gdLst>
              <a:gd name="connsiteX0" fmla="*/ 0 w 2444318"/>
              <a:gd name="connsiteY0" fmla="*/ 0 h 1296144"/>
              <a:gd name="connsiteX1" fmla="*/ 415534 w 2444318"/>
              <a:gd name="connsiteY1" fmla="*/ 0 h 1296144"/>
              <a:gd name="connsiteX2" fmla="*/ 953284 w 2444318"/>
              <a:gd name="connsiteY2" fmla="*/ 0 h 1296144"/>
              <a:gd name="connsiteX3" fmla="*/ 1417704 w 2444318"/>
              <a:gd name="connsiteY3" fmla="*/ 0 h 1296144"/>
              <a:gd name="connsiteX4" fmla="*/ 1882125 w 2444318"/>
              <a:gd name="connsiteY4" fmla="*/ 0 h 1296144"/>
              <a:gd name="connsiteX5" fmla="*/ 2444318 w 2444318"/>
              <a:gd name="connsiteY5" fmla="*/ 0 h 1296144"/>
              <a:gd name="connsiteX6" fmla="*/ 2444318 w 2444318"/>
              <a:gd name="connsiteY6" fmla="*/ 419087 h 1296144"/>
              <a:gd name="connsiteX7" fmla="*/ 2444318 w 2444318"/>
              <a:gd name="connsiteY7" fmla="*/ 877057 h 1296144"/>
              <a:gd name="connsiteX8" fmla="*/ 2444318 w 2444318"/>
              <a:gd name="connsiteY8" fmla="*/ 1296144 h 1296144"/>
              <a:gd name="connsiteX9" fmla="*/ 1979898 w 2444318"/>
              <a:gd name="connsiteY9" fmla="*/ 1296144 h 1296144"/>
              <a:gd name="connsiteX10" fmla="*/ 1564364 w 2444318"/>
              <a:gd name="connsiteY10" fmla="*/ 1296144 h 1296144"/>
              <a:gd name="connsiteX11" fmla="*/ 1026614 w 2444318"/>
              <a:gd name="connsiteY11" fmla="*/ 1296144 h 1296144"/>
              <a:gd name="connsiteX12" fmla="*/ 586636 w 2444318"/>
              <a:gd name="connsiteY12" fmla="*/ 1296144 h 1296144"/>
              <a:gd name="connsiteX13" fmla="*/ 0 w 2444318"/>
              <a:gd name="connsiteY13" fmla="*/ 1296144 h 1296144"/>
              <a:gd name="connsiteX14" fmla="*/ 0 w 2444318"/>
              <a:gd name="connsiteY14" fmla="*/ 877057 h 1296144"/>
              <a:gd name="connsiteX15" fmla="*/ 0 w 2444318"/>
              <a:gd name="connsiteY15" fmla="*/ 419087 h 1296144"/>
              <a:gd name="connsiteX16" fmla="*/ 0 w 2444318"/>
              <a:gd name="connsiteY16" fmla="*/ 0 h 1296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44318" h="1296144" fill="none" extrusionOk="0">
                <a:moveTo>
                  <a:pt x="0" y="0"/>
                </a:moveTo>
                <a:cubicBezTo>
                  <a:pt x="194272" y="-32150"/>
                  <a:pt x="248028" y="6947"/>
                  <a:pt x="415534" y="0"/>
                </a:cubicBezTo>
                <a:cubicBezTo>
                  <a:pt x="583040" y="-6947"/>
                  <a:pt x="797829" y="25666"/>
                  <a:pt x="953284" y="0"/>
                </a:cubicBezTo>
                <a:cubicBezTo>
                  <a:pt x="1108739" y="-25666"/>
                  <a:pt x="1283248" y="53169"/>
                  <a:pt x="1417704" y="0"/>
                </a:cubicBezTo>
                <a:cubicBezTo>
                  <a:pt x="1552160" y="-53169"/>
                  <a:pt x="1664334" y="32518"/>
                  <a:pt x="1882125" y="0"/>
                </a:cubicBezTo>
                <a:cubicBezTo>
                  <a:pt x="2099916" y="-32518"/>
                  <a:pt x="2185561" y="18311"/>
                  <a:pt x="2444318" y="0"/>
                </a:cubicBezTo>
                <a:cubicBezTo>
                  <a:pt x="2493832" y="203641"/>
                  <a:pt x="2432376" y="227677"/>
                  <a:pt x="2444318" y="419087"/>
                </a:cubicBezTo>
                <a:cubicBezTo>
                  <a:pt x="2456260" y="610497"/>
                  <a:pt x="2419688" y="648423"/>
                  <a:pt x="2444318" y="877057"/>
                </a:cubicBezTo>
                <a:cubicBezTo>
                  <a:pt x="2468948" y="1105691"/>
                  <a:pt x="2409164" y="1209459"/>
                  <a:pt x="2444318" y="1296144"/>
                </a:cubicBezTo>
                <a:cubicBezTo>
                  <a:pt x="2314379" y="1342958"/>
                  <a:pt x="2103646" y="1267651"/>
                  <a:pt x="1979898" y="1296144"/>
                </a:cubicBezTo>
                <a:cubicBezTo>
                  <a:pt x="1856150" y="1324637"/>
                  <a:pt x="1729306" y="1269317"/>
                  <a:pt x="1564364" y="1296144"/>
                </a:cubicBezTo>
                <a:cubicBezTo>
                  <a:pt x="1399422" y="1322971"/>
                  <a:pt x="1204290" y="1272761"/>
                  <a:pt x="1026614" y="1296144"/>
                </a:cubicBezTo>
                <a:cubicBezTo>
                  <a:pt x="848938" y="1319527"/>
                  <a:pt x="777937" y="1253700"/>
                  <a:pt x="586636" y="1296144"/>
                </a:cubicBezTo>
                <a:cubicBezTo>
                  <a:pt x="395335" y="1338588"/>
                  <a:pt x="259323" y="1261594"/>
                  <a:pt x="0" y="1296144"/>
                </a:cubicBezTo>
                <a:cubicBezTo>
                  <a:pt x="-45520" y="1092880"/>
                  <a:pt x="8947" y="1027653"/>
                  <a:pt x="0" y="877057"/>
                </a:cubicBezTo>
                <a:cubicBezTo>
                  <a:pt x="-8947" y="726461"/>
                  <a:pt x="46349" y="524198"/>
                  <a:pt x="0" y="419087"/>
                </a:cubicBezTo>
                <a:cubicBezTo>
                  <a:pt x="-46349" y="313976"/>
                  <a:pt x="24781" y="167226"/>
                  <a:pt x="0" y="0"/>
                </a:cubicBezTo>
                <a:close/>
              </a:path>
              <a:path w="2444318" h="1296144" stroke="0" extrusionOk="0">
                <a:moveTo>
                  <a:pt x="0" y="0"/>
                </a:moveTo>
                <a:cubicBezTo>
                  <a:pt x="191774" y="-57406"/>
                  <a:pt x="391779" y="3163"/>
                  <a:pt x="513307" y="0"/>
                </a:cubicBezTo>
                <a:cubicBezTo>
                  <a:pt x="634835" y="-3163"/>
                  <a:pt x="739636" y="40624"/>
                  <a:pt x="953284" y="0"/>
                </a:cubicBezTo>
                <a:cubicBezTo>
                  <a:pt x="1166932" y="-40624"/>
                  <a:pt x="1347007" y="46539"/>
                  <a:pt x="1491034" y="0"/>
                </a:cubicBezTo>
                <a:cubicBezTo>
                  <a:pt x="1635061" y="-46539"/>
                  <a:pt x="1797566" y="46251"/>
                  <a:pt x="1906568" y="0"/>
                </a:cubicBezTo>
                <a:cubicBezTo>
                  <a:pt x="2015570" y="-46251"/>
                  <a:pt x="2219350" y="27361"/>
                  <a:pt x="2444318" y="0"/>
                </a:cubicBezTo>
                <a:cubicBezTo>
                  <a:pt x="2491826" y="140760"/>
                  <a:pt x="2406505" y="351717"/>
                  <a:pt x="2444318" y="445009"/>
                </a:cubicBezTo>
                <a:cubicBezTo>
                  <a:pt x="2482131" y="538301"/>
                  <a:pt x="2430026" y="692140"/>
                  <a:pt x="2444318" y="851135"/>
                </a:cubicBezTo>
                <a:cubicBezTo>
                  <a:pt x="2458610" y="1010130"/>
                  <a:pt x="2423934" y="1111928"/>
                  <a:pt x="2444318" y="1296144"/>
                </a:cubicBezTo>
                <a:cubicBezTo>
                  <a:pt x="2299881" y="1354113"/>
                  <a:pt x="2057963" y="1270102"/>
                  <a:pt x="1931011" y="1296144"/>
                </a:cubicBezTo>
                <a:cubicBezTo>
                  <a:pt x="1804059" y="1322186"/>
                  <a:pt x="1609342" y="1261884"/>
                  <a:pt x="1442148" y="1296144"/>
                </a:cubicBezTo>
                <a:cubicBezTo>
                  <a:pt x="1274954" y="1330404"/>
                  <a:pt x="1193227" y="1256741"/>
                  <a:pt x="1026614" y="1296144"/>
                </a:cubicBezTo>
                <a:cubicBezTo>
                  <a:pt x="860001" y="1335547"/>
                  <a:pt x="716260" y="1255722"/>
                  <a:pt x="611079" y="1296144"/>
                </a:cubicBezTo>
                <a:cubicBezTo>
                  <a:pt x="505899" y="1336566"/>
                  <a:pt x="239135" y="1279953"/>
                  <a:pt x="0" y="1296144"/>
                </a:cubicBezTo>
                <a:cubicBezTo>
                  <a:pt x="-45756" y="1198288"/>
                  <a:pt x="28643" y="968163"/>
                  <a:pt x="0" y="838173"/>
                </a:cubicBezTo>
                <a:cubicBezTo>
                  <a:pt x="-28643" y="708183"/>
                  <a:pt x="27417" y="626040"/>
                  <a:pt x="0" y="432048"/>
                </a:cubicBezTo>
                <a:cubicBezTo>
                  <a:pt x="-27417" y="238057"/>
                  <a:pt x="23123" y="125168"/>
                  <a:pt x="0" y="0"/>
                </a:cubicBezTo>
                <a:close/>
              </a:path>
            </a:pathLst>
          </a:custGeom>
          <a:solidFill>
            <a:srgbClr val="20ADB0"/>
          </a:solidFill>
          <a:ln>
            <a:solidFill>
              <a:srgbClr val="FFFF00"/>
            </a:solidFill>
            <a:extLst>
              <a:ext uri="{C807C97D-BFC1-408E-A445-0C87EB9F89A2}">
                <ask:lineSketchStyleProps xmlns:ask="http://schemas.microsoft.com/office/drawing/2018/sketchyshapes" sd="1557561229">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Justify the top 3 ‘most important’ stakeholders in the Broads</a:t>
            </a:r>
            <a:endParaRPr lang="en-GB" sz="1600" dirty="0"/>
          </a:p>
        </p:txBody>
      </p:sp>
      <p:sp>
        <p:nvSpPr>
          <p:cNvPr id="13" name="Rectangle 12">
            <a:extLst>
              <a:ext uri="{FF2B5EF4-FFF2-40B4-BE49-F238E27FC236}">
                <a16:creationId xmlns:a16="http://schemas.microsoft.com/office/drawing/2014/main" id="{A66CBA41-688F-4CFB-ABF6-8A77E11E95D7}"/>
              </a:ext>
            </a:extLst>
          </p:cNvPr>
          <p:cNvSpPr/>
          <p:nvPr/>
        </p:nvSpPr>
        <p:spPr>
          <a:xfrm>
            <a:off x="2836873" y="2328342"/>
            <a:ext cx="2376264" cy="1296144"/>
          </a:xfrm>
          <a:custGeom>
            <a:avLst/>
            <a:gdLst>
              <a:gd name="connsiteX0" fmla="*/ 0 w 2376264"/>
              <a:gd name="connsiteY0" fmla="*/ 0 h 1296144"/>
              <a:gd name="connsiteX1" fmla="*/ 546541 w 2376264"/>
              <a:gd name="connsiteY1" fmla="*/ 0 h 1296144"/>
              <a:gd name="connsiteX2" fmla="*/ 1164369 w 2376264"/>
              <a:gd name="connsiteY2" fmla="*/ 0 h 1296144"/>
              <a:gd name="connsiteX3" fmla="*/ 1805961 w 2376264"/>
              <a:gd name="connsiteY3" fmla="*/ 0 h 1296144"/>
              <a:gd name="connsiteX4" fmla="*/ 2376264 w 2376264"/>
              <a:gd name="connsiteY4" fmla="*/ 0 h 1296144"/>
              <a:gd name="connsiteX5" fmla="*/ 2376264 w 2376264"/>
              <a:gd name="connsiteY5" fmla="*/ 419087 h 1296144"/>
              <a:gd name="connsiteX6" fmla="*/ 2376264 w 2376264"/>
              <a:gd name="connsiteY6" fmla="*/ 864096 h 1296144"/>
              <a:gd name="connsiteX7" fmla="*/ 2376264 w 2376264"/>
              <a:gd name="connsiteY7" fmla="*/ 1296144 h 1296144"/>
              <a:gd name="connsiteX8" fmla="*/ 1829723 w 2376264"/>
              <a:gd name="connsiteY8" fmla="*/ 1296144 h 1296144"/>
              <a:gd name="connsiteX9" fmla="*/ 1211895 w 2376264"/>
              <a:gd name="connsiteY9" fmla="*/ 1296144 h 1296144"/>
              <a:gd name="connsiteX10" fmla="*/ 617829 w 2376264"/>
              <a:gd name="connsiteY10" fmla="*/ 1296144 h 1296144"/>
              <a:gd name="connsiteX11" fmla="*/ 0 w 2376264"/>
              <a:gd name="connsiteY11" fmla="*/ 1296144 h 1296144"/>
              <a:gd name="connsiteX12" fmla="*/ 0 w 2376264"/>
              <a:gd name="connsiteY12" fmla="*/ 902980 h 1296144"/>
              <a:gd name="connsiteX13" fmla="*/ 0 w 2376264"/>
              <a:gd name="connsiteY13" fmla="*/ 496855 h 1296144"/>
              <a:gd name="connsiteX14" fmla="*/ 0 w 2376264"/>
              <a:gd name="connsiteY14" fmla="*/ 0 h 1296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76264" h="1296144" fill="none" extrusionOk="0">
                <a:moveTo>
                  <a:pt x="0" y="0"/>
                </a:moveTo>
                <a:cubicBezTo>
                  <a:pt x="207681" y="-9446"/>
                  <a:pt x="285509" y="23819"/>
                  <a:pt x="546541" y="0"/>
                </a:cubicBezTo>
                <a:cubicBezTo>
                  <a:pt x="807573" y="-23819"/>
                  <a:pt x="867141" y="27844"/>
                  <a:pt x="1164369" y="0"/>
                </a:cubicBezTo>
                <a:cubicBezTo>
                  <a:pt x="1461597" y="-27844"/>
                  <a:pt x="1503542" y="53772"/>
                  <a:pt x="1805961" y="0"/>
                </a:cubicBezTo>
                <a:cubicBezTo>
                  <a:pt x="2108380" y="-53772"/>
                  <a:pt x="2149719" y="28839"/>
                  <a:pt x="2376264" y="0"/>
                </a:cubicBezTo>
                <a:cubicBezTo>
                  <a:pt x="2393702" y="168012"/>
                  <a:pt x="2364655" y="230458"/>
                  <a:pt x="2376264" y="419087"/>
                </a:cubicBezTo>
                <a:cubicBezTo>
                  <a:pt x="2387873" y="607716"/>
                  <a:pt x="2335596" y="711663"/>
                  <a:pt x="2376264" y="864096"/>
                </a:cubicBezTo>
                <a:cubicBezTo>
                  <a:pt x="2416932" y="1016529"/>
                  <a:pt x="2375892" y="1107772"/>
                  <a:pt x="2376264" y="1296144"/>
                </a:cubicBezTo>
                <a:cubicBezTo>
                  <a:pt x="2198350" y="1333288"/>
                  <a:pt x="2033762" y="1252894"/>
                  <a:pt x="1829723" y="1296144"/>
                </a:cubicBezTo>
                <a:cubicBezTo>
                  <a:pt x="1625684" y="1339394"/>
                  <a:pt x="1362510" y="1225035"/>
                  <a:pt x="1211895" y="1296144"/>
                </a:cubicBezTo>
                <a:cubicBezTo>
                  <a:pt x="1061280" y="1367253"/>
                  <a:pt x="888694" y="1289305"/>
                  <a:pt x="617829" y="1296144"/>
                </a:cubicBezTo>
                <a:cubicBezTo>
                  <a:pt x="346964" y="1302983"/>
                  <a:pt x="224182" y="1288114"/>
                  <a:pt x="0" y="1296144"/>
                </a:cubicBezTo>
                <a:cubicBezTo>
                  <a:pt x="-25045" y="1167811"/>
                  <a:pt x="39837" y="1053214"/>
                  <a:pt x="0" y="902980"/>
                </a:cubicBezTo>
                <a:cubicBezTo>
                  <a:pt x="-39837" y="752746"/>
                  <a:pt x="45164" y="684913"/>
                  <a:pt x="0" y="496855"/>
                </a:cubicBezTo>
                <a:cubicBezTo>
                  <a:pt x="-45164" y="308797"/>
                  <a:pt x="17654" y="174767"/>
                  <a:pt x="0" y="0"/>
                </a:cubicBezTo>
                <a:close/>
              </a:path>
              <a:path w="2376264" h="1296144" stroke="0" extrusionOk="0">
                <a:moveTo>
                  <a:pt x="0" y="0"/>
                </a:moveTo>
                <a:cubicBezTo>
                  <a:pt x="251698" y="-43609"/>
                  <a:pt x="341276" y="2249"/>
                  <a:pt x="617829" y="0"/>
                </a:cubicBezTo>
                <a:cubicBezTo>
                  <a:pt x="894382" y="-2249"/>
                  <a:pt x="904631" y="50937"/>
                  <a:pt x="1164369" y="0"/>
                </a:cubicBezTo>
                <a:cubicBezTo>
                  <a:pt x="1424107" y="-50937"/>
                  <a:pt x="1647851" y="31276"/>
                  <a:pt x="1805961" y="0"/>
                </a:cubicBezTo>
                <a:cubicBezTo>
                  <a:pt x="1964071" y="-31276"/>
                  <a:pt x="2132689" y="58001"/>
                  <a:pt x="2376264" y="0"/>
                </a:cubicBezTo>
                <a:cubicBezTo>
                  <a:pt x="2390027" y="175901"/>
                  <a:pt x="2346449" y="309102"/>
                  <a:pt x="2376264" y="419087"/>
                </a:cubicBezTo>
                <a:cubicBezTo>
                  <a:pt x="2406079" y="529072"/>
                  <a:pt x="2329503" y="648770"/>
                  <a:pt x="2376264" y="838173"/>
                </a:cubicBezTo>
                <a:cubicBezTo>
                  <a:pt x="2423025" y="1027576"/>
                  <a:pt x="2347108" y="1125371"/>
                  <a:pt x="2376264" y="1296144"/>
                </a:cubicBezTo>
                <a:cubicBezTo>
                  <a:pt x="2213635" y="1312977"/>
                  <a:pt x="1901982" y="1264354"/>
                  <a:pt x="1782198" y="1296144"/>
                </a:cubicBezTo>
                <a:cubicBezTo>
                  <a:pt x="1662414" y="1327934"/>
                  <a:pt x="1415849" y="1257263"/>
                  <a:pt x="1211895" y="1296144"/>
                </a:cubicBezTo>
                <a:cubicBezTo>
                  <a:pt x="1007941" y="1335025"/>
                  <a:pt x="846795" y="1251457"/>
                  <a:pt x="617829" y="1296144"/>
                </a:cubicBezTo>
                <a:cubicBezTo>
                  <a:pt x="388863" y="1340831"/>
                  <a:pt x="243252" y="1239264"/>
                  <a:pt x="0" y="1296144"/>
                </a:cubicBezTo>
                <a:cubicBezTo>
                  <a:pt x="-12184" y="1110546"/>
                  <a:pt x="39208" y="1098869"/>
                  <a:pt x="0" y="902980"/>
                </a:cubicBezTo>
                <a:cubicBezTo>
                  <a:pt x="-39208" y="707091"/>
                  <a:pt x="5288" y="614242"/>
                  <a:pt x="0" y="457971"/>
                </a:cubicBezTo>
                <a:cubicBezTo>
                  <a:pt x="-5288" y="301700"/>
                  <a:pt x="28643" y="129990"/>
                  <a:pt x="0" y="0"/>
                </a:cubicBezTo>
                <a:close/>
              </a:path>
            </a:pathLst>
          </a:custGeom>
          <a:solidFill>
            <a:srgbClr val="20ADB0"/>
          </a:solidFill>
          <a:ln>
            <a:solidFill>
              <a:srgbClr val="FFFF00"/>
            </a:solidFill>
            <a:extLst>
              <a:ext uri="{C807C97D-BFC1-408E-A445-0C87EB9F89A2}">
                <ask:lineSketchStyleProps xmlns:ask="http://schemas.microsoft.com/office/drawing/2018/sketchyshapes" sd="1557561229">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Quote 1 key fact you have learnt from the interviews</a:t>
            </a:r>
          </a:p>
        </p:txBody>
      </p:sp>
      <p:sp>
        <p:nvSpPr>
          <p:cNvPr id="14" name="Rectangle 13">
            <a:extLst>
              <a:ext uri="{FF2B5EF4-FFF2-40B4-BE49-F238E27FC236}">
                <a16:creationId xmlns:a16="http://schemas.microsoft.com/office/drawing/2014/main" id="{77035AD3-E24A-4C1F-B111-8043BBCC305A}"/>
              </a:ext>
            </a:extLst>
          </p:cNvPr>
          <p:cNvSpPr/>
          <p:nvPr/>
        </p:nvSpPr>
        <p:spPr>
          <a:xfrm>
            <a:off x="5500196" y="2329395"/>
            <a:ext cx="2376264" cy="1296144"/>
          </a:xfrm>
          <a:custGeom>
            <a:avLst/>
            <a:gdLst>
              <a:gd name="connsiteX0" fmla="*/ 0 w 2376264"/>
              <a:gd name="connsiteY0" fmla="*/ 0 h 1296144"/>
              <a:gd name="connsiteX1" fmla="*/ 546541 w 2376264"/>
              <a:gd name="connsiteY1" fmla="*/ 0 h 1296144"/>
              <a:gd name="connsiteX2" fmla="*/ 1164369 w 2376264"/>
              <a:gd name="connsiteY2" fmla="*/ 0 h 1296144"/>
              <a:gd name="connsiteX3" fmla="*/ 1805961 w 2376264"/>
              <a:gd name="connsiteY3" fmla="*/ 0 h 1296144"/>
              <a:gd name="connsiteX4" fmla="*/ 2376264 w 2376264"/>
              <a:gd name="connsiteY4" fmla="*/ 0 h 1296144"/>
              <a:gd name="connsiteX5" fmla="*/ 2376264 w 2376264"/>
              <a:gd name="connsiteY5" fmla="*/ 419087 h 1296144"/>
              <a:gd name="connsiteX6" fmla="*/ 2376264 w 2376264"/>
              <a:gd name="connsiteY6" fmla="*/ 864096 h 1296144"/>
              <a:gd name="connsiteX7" fmla="*/ 2376264 w 2376264"/>
              <a:gd name="connsiteY7" fmla="*/ 1296144 h 1296144"/>
              <a:gd name="connsiteX8" fmla="*/ 1829723 w 2376264"/>
              <a:gd name="connsiteY8" fmla="*/ 1296144 h 1296144"/>
              <a:gd name="connsiteX9" fmla="*/ 1211895 w 2376264"/>
              <a:gd name="connsiteY9" fmla="*/ 1296144 h 1296144"/>
              <a:gd name="connsiteX10" fmla="*/ 617829 w 2376264"/>
              <a:gd name="connsiteY10" fmla="*/ 1296144 h 1296144"/>
              <a:gd name="connsiteX11" fmla="*/ 0 w 2376264"/>
              <a:gd name="connsiteY11" fmla="*/ 1296144 h 1296144"/>
              <a:gd name="connsiteX12" fmla="*/ 0 w 2376264"/>
              <a:gd name="connsiteY12" fmla="*/ 902980 h 1296144"/>
              <a:gd name="connsiteX13" fmla="*/ 0 w 2376264"/>
              <a:gd name="connsiteY13" fmla="*/ 496855 h 1296144"/>
              <a:gd name="connsiteX14" fmla="*/ 0 w 2376264"/>
              <a:gd name="connsiteY14" fmla="*/ 0 h 1296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76264" h="1296144" fill="none" extrusionOk="0">
                <a:moveTo>
                  <a:pt x="0" y="0"/>
                </a:moveTo>
                <a:cubicBezTo>
                  <a:pt x="207681" y="-9446"/>
                  <a:pt x="285509" y="23819"/>
                  <a:pt x="546541" y="0"/>
                </a:cubicBezTo>
                <a:cubicBezTo>
                  <a:pt x="807573" y="-23819"/>
                  <a:pt x="867141" y="27844"/>
                  <a:pt x="1164369" y="0"/>
                </a:cubicBezTo>
                <a:cubicBezTo>
                  <a:pt x="1461597" y="-27844"/>
                  <a:pt x="1503542" y="53772"/>
                  <a:pt x="1805961" y="0"/>
                </a:cubicBezTo>
                <a:cubicBezTo>
                  <a:pt x="2108380" y="-53772"/>
                  <a:pt x="2149719" y="28839"/>
                  <a:pt x="2376264" y="0"/>
                </a:cubicBezTo>
                <a:cubicBezTo>
                  <a:pt x="2393702" y="168012"/>
                  <a:pt x="2364655" y="230458"/>
                  <a:pt x="2376264" y="419087"/>
                </a:cubicBezTo>
                <a:cubicBezTo>
                  <a:pt x="2387873" y="607716"/>
                  <a:pt x="2335596" y="711663"/>
                  <a:pt x="2376264" y="864096"/>
                </a:cubicBezTo>
                <a:cubicBezTo>
                  <a:pt x="2416932" y="1016529"/>
                  <a:pt x="2375892" y="1107772"/>
                  <a:pt x="2376264" y="1296144"/>
                </a:cubicBezTo>
                <a:cubicBezTo>
                  <a:pt x="2198350" y="1333288"/>
                  <a:pt x="2033762" y="1252894"/>
                  <a:pt x="1829723" y="1296144"/>
                </a:cubicBezTo>
                <a:cubicBezTo>
                  <a:pt x="1625684" y="1339394"/>
                  <a:pt x="1362510" y="1225035"/>
                  <a:pt x="1211895" y="1296144"/>
                </a:cubicBezTo>
                <a:cubicBezTo>
                  <a:pt x="1061280" y="1367253"/>
                  <a:pt x="888694" y="1289305"/>
                  <a:pt x="617829" y="1296144"/>
                </a:cubicBezTo>
                <a:cubicBezTo>
                  <a:pt x="346964" y="1302983"/>
                  <a:pt x="224182" y="1288114"/>
                  <a:pt x="0" y="1296144"/>
                </a:cubicBezTo>
                <a:cubicBezTo>
                  <a:pt x="-25045" y="1167811"/>
                  <a:pt x="39837" y="1053214"/>
                  <a:pt x="0" y="902980"/>
                </a:cubicBezTo>
                <a:cubicBezTo>
                  <a:pt x="-39837" y="752746"/>
                  <a:pt x="45164" y="684913"/>
                  <a:pt x="0" y="496855"/>
                </a:cubicBezTo>
                <a:cubicBezTo>
                  <a:pt x="-45164" y="308797"/>
                  <a:pt x="17654" y="174767"/>
                  <a:pt x="0" y="0"/>
                </a:cubicBezTo>
                <a:close/>
              </a:path>
              <a:path w="2376264" h="1296144" stroke="0" extrusionOk="0">
                <a:moveTo>
                  <a:pt x="0" y="0"/>
                </a:moveTo>
                <a:cubicBezTo>
                  <a:pt x="251698" y="-43609"/>
                  <a:pt x="341276" y="2249"/>
                  <a:pt x="617829" y="0"/>
                </a:cubicBezTo>
                <a:cubicBezTo>
                  <a:pt x="894382" y="-2249"/>
                  <a:pt x="904631" y="50937"/>
                  <a:pt x="1164369" y="0"/>
                </a:cubicBezTo>
                <a:cubicBezTo>
                  <a:pt x="1424107" y="-50937"/>
                  <a:pt x="1647851" y="31276"/>
                  <a:pt x="1805961" y="0"/>
                </a:cubicBezTo>
                <a:cubicBezTo>
                  <a:pt x="1964071" y="-31276"/>
                  <a:pt x="2132689" y="58001"/>
                  <a:pt x="2376264" y="0"/>
                </a:cubicBezTo>
                <a:cubicBezTo>
                  <a:pt x="2390027" y="175901"/>
                  <a:pt x="2346449" y="309102"/>
                  <a:pt x="2376264" y="419087"/>
                </a:cubicBezTo>
                <a:cubicBezTo>
                  <a:pt x="2406079" y="529072"/>
                  <a:pt x="2329503" y="648770"/>
                  <a:pt x="2376264" y="838173"/>
                </a:cubicBezTo>
                <a:cubicBezTo>
                  <a:pt x="2423025" y="1027576"/>
                  <a:pt x="2347108" y="1125371"/>
                  <a:pt x="2376264" y="1296144"/>
                </a:cubicBezTo>
                <a:cubicBezTo>
                  <a:pt x="2213635" y="1312977"/>
                  <a:pt x="1901982" y="1264354"/>
                  <a:pt x="1782198" y="1296144"/>
                </a:cubicBezTo>
                <a:cubicBezTo>
                  <a:pt x="1662414" y="1327934"/>
                  <a:pt x="1415849" y="1257263"/>
                  <a:pt x="1211895" y="1296144"/>
                </a:cubicBezTo>
                <a:cubicBezTo>
                  <a:pt x="1007941" y="1335025"/>
                  <a:pt x="846795" y="1251457"/>
                  <a:pt x="617829" y="1296144"/>
                </a:cubicBezTo>
                <a:cubicBezTo>
                  <a:pt x="388863" y="1340831"/>
                  <a:pt x="243252" y="1239264"/>
                  <a:pt x="0" y="1296144"/>
                </a:cubicBezTo>
                <a:cubicBezTo>
                  <a:pt x="-12184" y="1110546"/>
                  <a:pt x="39208" y="1098869"/>
                  <a:pt x="0" y="902980"/>
                </a:cubicBezTo>
                <a:cubicBezTo>
                  <a:pt x="-39208" y="707091"/>
                  <a:pt x="5288" y="614242"/>
                  <a:pt x="0" y="457971"/>
                </a:cubicBezTo>
                <a:cubicBezTo>
                  <a:pt x="-5288" y="301700"/>
                  <a:pt x="28643" y="129990"/>
                  <a:pt x="0" y="0"/>
                </a:cubicBezTo>
                <a:close/>
              </a:path>
            </a:pathLst>
          </a:custGeom>
          <a:solidFill>
            <a:srgbClr val="20ADB0"/>
          </a:solidFill>
          <a:ln>
            <a:solidFill>
              <a:srgbClr val="FFFF00"/>
            </a:solidFill>
            <a:extLst>
              <a:ext uri="{C807C97D-BFC1-408E-A445-0C87EB9F89A2}">
                <ask:lineSketchStyleProps xmlns:ask="http://schemas.microsoft.com/office/drawing/2018/sketchyshapes" sd="1557561229">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Select the stakeholder who you consider collaborates most with others in the Broads</a:t>
            </a:r>
            <a:endParaRPr lang="en-GB" dirty="0"/>
          </a:p>
        </p:txBody>
      </p:sp>
      <p:sp>
        <p:nvSpPr>
          <p:cNvPr id="16" name="Rectangle 15">
            <a:extLst>
              <a:ext uri="{FF2B5EF4-FFF2-40B4-BE49-F238E27FC236}">
                <a16:creationId xmlns:a16="http://schemas.microsoft.com/office/drawing/2014/main" id="{A87117E0-69AD-4361-B31E-12583D4D1708}"/>
              </a:ext>
            </a:extLst>
          </p:cNvPr>
          <p:cNvSpPr/>
          <p:nvPr/>
        </p:nvSpPr>
        <p:spPr>
          <a:xfrm>
            <a:off x="204988" y="496289"/>
            <a:ext cx="2418841" cy="1399285"/>
          </a:xfrm>
          <a:prstGeom prst="rect">
            <a:avLst/>
          </a:prstGeom>
          <a:solidFill>
            <a:srgbClr val="DBF5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689BA0"/>
                </a:solidFill>
              </a:rPr>
              <a:t>Used the term </a:t>
            </a:r>
            <a:r>
              <a:rPr lang="en-US" sz="2400" b="1" dirty="0">
                <a:solidFill>
                  <a:srgbClr val="689BA0"/>
                </a:solidFill>
              </a:rPr>
              <a:t>‘stakeholder’ </a:t>
            </a:r>
            <a:r>
              <a:rPr lang="en-US" dirty="0">
                <a:solidFill>
                  <a:srgbClr val="689BA0"/>
                </a:solidFill>
              </a:rPr>
              <a:t>and considered those relevant to the Broads</a:t>
            </a:r>
            <a:endParaRPr lang="en-GB" dirty="0">
              <a:solidFill>
                <a:srgbClr val="689BA0"/>
              </a:solidFill>
            </a:endParaRPr>
          </a:p>
        </p:txBody>
      </p:sp>
      <p:sp>
        <p:nvSpPr>
          <p:cNvPr id="17" name="Rectangle 16">
            <a:extLst>
              <a:ext uri="{FF2B5EF4-FFF2-40B4-BE49-F238E27FC236}">
                <a16:creationId xmlns:a16="http://schemas.microsoft.com/office/drawing/2014/main" id="{353AD49A-6F48-4B35-939D-242DBE819348}"/>
              </a:ext>
            </a:extLst>
          </p:cNvPr>
          <p:cNvSpPr/>
          <p:nvPr/>
        </p:nvSpPr>
        <p:spPr>
          <a:xfrm>
            <a:off x="2837626" y="496288"/>
            <a:ext cx="2376264" cy="1399285"/>
          </a:xfrm>
          <a:prstGeom prst="rect">
            <a:avLst/>
          </a:prstGeom>
          <a:solidFill>
            <a:srgbClr val="DBF5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689BA0"/>
                </a:solidFill>
              </a:rPr>
              <a:t>Developed </a:t>
            </a:r>
            <a:r>
              <a:rPr lang="en-US" sz="2000" b="1" dirty="0">
                <a:solidFill>
                  <a:srgbClr val="689BA0"/>
                </a:solidFill>
              </a:rPr>
              <a:t>skills of note-taking</a:t>
            </a:r>
            <a:r>
              <a:rPr lang="en-US" dirty="0">
                <a:solidFill>
                  <a:srgbClr val="689BA0"/>
                </a:solidFill>
              </a:rPr>
              <a:t> to pick-out key information from 6 stakeholders</a:t>
            </a:r>
            <a:endParaRPr lang="en-GB" dirty="0">
              <a:solidFill>
                <a:srgbClr val="689BA0"/>
              </a:solidFill>
            </a:endParaRPr>
          </a:p>
        </p:txBody>
      </p:sp>
      <p:sp>
        <p:nvSpPr>
          <p:cNvPr id="18" name="Rectangle 17">
            <a:extLst>
              <a:ext uri="{FF2B5EF4-FFF2-40B4-BE49-F238E27FC236}">
                <a16:creationId xmlns:a16="http://schemas.microsoft.com/office/drawing/2014/main" id="{317BBF39-BCFB-485D-AFDD-0B527A56170C}"/>
              </a:ext>
            </a:extLst>
          </p:cNvPr>
          <p:cNvSpPr/>
          <p:nvPr/>
        </p:nvSpPr>
        <p:spPr>
          <a:xfrm>
            <a:off x="5508121" y="496288"/>
            <a:ext cx="2376264" cy="1399285"/>
          </a:xfrm>
          <a:prstGeom prst="rect">
            <a:avLst/>
          </a:prstGeom>
          <a:solidFill>
            <a:srgbClr val="DBF5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689BA0"/>
                </a:solidFill>
              </a:rPr>
              <a:t>Applied our information to </a:t>
            </a:r>
            <a:r>
              <a:rPr lang="en-US" b="1" dirty="0">
                <a:solidFill>
                  <a:srgbClr val="689BA0"/>
                </a:solidFill>
              </a:rPr>
              <a:t>consider the relationships between stakeholders</a:t>
            </a:r>
          </a:p>
        </p:txBody>
      </p:sp>
      <p:pic>
        <p:nvPicPr>
          <p:cNvPr id="5" name="Picture 2" descr="Home">
            <a:extLst>
              <a:ext uri="{FF2B5EF4-FFF2-40B4-BE49-F238E27FC236}">
                <a16:creationId xmlns:a16="http://schemas.microsoft.com/office/drawing/2014/main" id="{F630BB09-14EA-4543-BF5C-0C87FE41C2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2320" y="23911"/>
            <a:ext cx="1512168" cy="528154"/>
          </a:xfrm>
          <a:prstGeom prst="rect">
            <a:avLst/>
          </a:prstGeom>
          <a:noFill/>
        </p:spPr>
      </p:pic>
      <p:sp>
        <p:nvSpPr>
          <p:cNvPr id="7" name="Rectangle 6">
            <a:extLst>
              <a:ext uri="{FF2B5EF4-FFF2-40B4-BE49-F238E27FC236}">
                <a16:creationId xmlns:a16="http://schemas.microsoft.com/office/drawing/2014/main" id="{7E6EDD64-3B65-47B4-A4C1-9BE0F3B2A943}"/>
              </a:ext>
            </a:extLst>
          </p:cNvPr>
          <p:cNvSpPr/>
          <p:nvPr/>
        </p:nvSpPr>
        <p:spPr>
          <a:xfrm>
            <a:off x="0" y="6453336"/>
            <a:ext cx="6407696" cy="404664"/>
          </a:xfrm>
          <a:prstGeom prst="rect">
            <a:avLst/>
          </a:prstGeom>
          <a:solidFill>
            <a:srgbClr val="DBF5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A picture containing drawing, light&#10;&#10;Description automatically generated">
            <a:extLst>
              <a:ext uri="{FF2B5EF4-FFF2-40B4-BE49-F238E27FC236}">
                <a16:creationId xmlns:a16="http://schemas.microsoft.com/office/drawing/2014/main" id="{CFD7A17E-8B60-41A1-95F0-7AF400CCEE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777" y="6496490"/>
            <a:ext cx="952411" cy="332656"/>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EC3D2768-4071-403E-B228-B2E42F4275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3928" y="6448776"/>
            <a:ext cx="1059128" cy="404664"/>
          </a:xfrm>
          <a:prstGeom prst="rect">
            <a:avLst/>
          </a:prstGeom>
        </p:spPr>
      </p:pic>
      <p:pic>
        <p:nvPicPr>
          <p:cNvPr id="22" name="Picture 21" descr="A close up of a logo&#10;&#10;Description automatically generated">
            <a:extLst>
              <a:ext uri="{FF2B5EF4-FFF2-40B4-BE49-F238E27FC236}">
                <a16:creationId xmlns:a16="http://schemas.microsoft.com/office/drawing/2014/main" id="{B630FAC3-C094-42AB-8F68-FDC48BD780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448776"/>
            <a:ext cx="405651" cy="404664"/>
          </a:xfrm>
          <a:prstGeom prst="rect">
            <a:avLst/>
          </a:prstGeom>
        </p:spPr>
      </p:pic>
      <p:pic>
        <p:nvPicPr>
          <p:cNvPr id="24" name="Picture 23" descr="A close up of a sign&#10;&#10;Description automatically generated">
            <a:extLst>
              <a:ext uri="{FF2B5EF4-FFF2-40B4-BE49-F238E27FC236}">
                <a16:creationId xmlns:a16="http://schemas.microsoft.com/office/drawing/2014/main" id="{D0D7B34A-01F8-4416-BDCB-220DD6A23FC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40739" y="6481570"/>
            <a:ext cx="371070" cy="347576"/>
          </a:xfrm>
          <a:prstGeom prst="rect">
            <a:avLst/>
          </a:prstGeom>
        </p:spPr>
      </p:pic>
      <p:sp>
        <p:nvSpPr>
          <p:cNvPr id="26" name="TextBox 25">
            <a:extLst>
              <a:ext uri="{FF2B5EF4-FFF2-40B4-BE49-F238E27FC236}">
                <a16:creationId xmlns:a16="http://schemas.microsoft.com/office/drawing/2014/main" id="{B08FCF3B-CC22-4955-99F1-0A78E80E1C2F}"/>
              </a:ext>
            </a:extLst>
          </p:cNvPr>
          <p:cNvSpPr txBox="1"/>
          <p:nvPr/>
        </p:nvSpPr>
        <p:spPr>
          <a:xfrm>
            <a:off x="3090317" y="6632321"/>
            <a:ext cx="3272361" cy="246221"/>
          </a:xfrm>
          <a:prstGeom prst="rect">
            <a:avLst/>
          </a:prstGeom>
          <a:noFill/>
        </p:spPr>
        <p:txBody>
          <a:bodyPr wrap="square" rtlCol="0">
            <a:spAutoFit/>
          </a:bodyPr>
          <a:lstStyle/>
          <a:p>
            <a:r>
              <a:rPr lang="en-US" sz="1000" b="1" dirty="0">
                <a:latin typeface="+mn-lt"/>
              </a:rPr>
              <a:t>Educational resource partner providers</a:t>
            </a:r>
            <a:endParaRPr lang="en-GB" sz="1000" b="1" dirty="0">
              <a:latin typeface="+mn-lt"/>
            </a:endParaRPr>
          </a:p>
        </p:txBody>
      </p:sp>
    </p:spTree>
    <p:custDataLst>
      <p:tags r:id="rId1"/>
    </p:custDataLst>
    <p:extLst>
      <p:ext uri="{BB962C8B-B14F-4D97-AF65-F5344CB8AC3E}">
        <p14:creationId xmlns:p14="http://schemas.microsoft.com/office/powerpoint/2010/main" val="4011492817"/>
      </p:ext>
    </p:extLst>
  </p:cSld>
  <p:clrMapOvr>
    <a:masterClrMapping/>
  </p:clrMapOvr>
  <mc:AlternateContent xmlns:mc="http://schemas.openxmlformats.org/markup-compatibility/2006" xmlns:p14="http://schemas.microsoft.com/office/powerpoint/2010/main">
    <mc:Choice Requires="p14">
      <p:transition spd="slow" p14:dur="2000" advTm="107792"/>
    </mc:Choice>
    <mc:Fallback xmlns="">
      <p:transition spd="slow" advTm="1077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500"/>
                                        <p:tgtEl>
                                          <p:spTgt spid="13"/>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500"/>
                                        <p:tgtEl>
                                          <p:spTgt spid="11"/>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1" grpId="0" animBg="1"/>
      <p:bldP spid="3" grpId="0" animBg="1"/>
      <p:bldP spid="13" grpId="0" animBg="1"/>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9.5|42.9"/>
</p:tagLst>
</file>

<file path=ppt/tags/tag2.xml><?xml version="1.0" encoding="utf-8"?>
<p:tagLst xmlns:a="http://schemas.openxmlformats.org/drawingml/2006/main" xmlns:r="http://schemas.openxmlformats.org/officeDocument/2006/relationships" xmlns:p="http://schemas.openxmlformats.org/presentationml/2006/main">
  <p:tag name="TIMING" val="|39"/>
</p:tagLst>
</file>

<file path=ppt/tags/tag3.xml><?xml version="1.0" encoding="utf-8"?>
<p:tagLst xmlns:a="http://schemas.openxmlformats.org/drawingml/2006/main" xmlns:r="http://schemas.openxmlformats.org/officeDocument/2006/relationships" xmlns:p="http://schemas.openxmlformats.org/presentationml/2006/main">
  <p:tag name="TIMING" val="|6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1071</TotalTime>
  <Words>550</Words>
  <Application>Microsoft Office PowerPoint</Application>
  <PresentationFormat>On-screen Show (4:3)</PresentationFormat>
  <Paragraphs>77</Paragraphs>
  <Slides>8</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Courier New</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Webster</dc:creator>
  <cp:lastModifiedBy>Chris Webster</cp:lastModifiedBy>
  <cp:revision>7</cp:revision>
  <dcterms:created xsi:type="dcterms:W3CDTF">2020-08-18T20:42:49Z</dcterms:created>
  <dcterms:modified xsi:type="dcterms:W3CDTF">2020-09-11T13:24:01Z</dcterms:modified>
</cp:coreProperties>
</file>